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454" r:id="rId3"/>
    <p:sldId id="431" r:id="rId4"/>
    <p:sldId id="270" r:id="rId5"/>
    <p:sldId id="410" r:id="rId6"/>
    <p:sldId id="468" r:id="rId7"/>
    <p:sldId id="469" r:id="rId8"/>
    <p:sldId id="470" r:id="rId9"/>
    <p:sldId id="471" r:id="rId10"/>
    <p:sldId id="405" r:id="rId11"/>
    <p:sldId id="400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3" r:id="rId20"/>
    <p:sldId id="444" r:id="rId21"/>
    <p:sldId id="472" r:id="rId22"/>
    <p:sldId id="425" r:id="rId23"/>
    <p:sldId id="426" r:id="rId24"/>
    <p:sldId id="466" r:id="rId2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06CE6B-EC74-ACE9-8ED8-BC27C6D6E340}" name="Анастасия Прыткова" initials="АП" userId="bd2cf59275cd1a9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Прыткова" initials="АП" lastIdx="12" clrIdx="0">
    <p:extLst>
      <p:ext uri="{19B8F6BF-5375-455C-9EA6-DF929625EA0E}">
        <p15:presenceInfo xmlns:p15="http://schemas.microsoft.com/office/powerpoint/2012/main" userId="bd2cf59275cd1a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FDE"/>
    <a:srgbClr val="F2989A"/>
    <a:srgbClr val="5FC4E1"/>
    <a:srgbClr val="00B9FF"/>
    <a:srgbClr val="527FFF"/>
    <a:srgbClr val="172159"/>
    <a:srgbClr val="F3F3F3"/>
    <a:srgbClr val="29BDEF"/>
    <a:srgbClr val="4869AF"/>
    <a:srgbClr val="3EB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4" autoAdjust="0"/>
    <p:restoredTop sz="91342" autoAdjust="0"/>
  </p:normalViewPr>
  <p:slideViewPr>
    <p:cSldViewPr>
      <p:cViewPr varScale="1">
        <p:scale>
          <a:sx n="109" d="100"/>
          <a:sy n="109" d="100"/>
        </p:scale>
        <p:origin x="67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8T14:05:00.731"/>
    </inkml:context>
    <inkml:brush xml:id="br0">
      <inkml:brushProperty name="width" value="0.3" units="cm"/>
      <inkml:brushProperty name="height" value="0.6" units="cm"/>
      <inkml:brushProperty name="color" value="#FEFEFE"/>
      <inkml:brushProperty name="tip" value="rectangle"/>
      <inkml:brushProperty name="rasterOp" value="maskPen"/>
    </inkml:brush>
  </inkml:definitions>
  <inkml:trace contextRef="#ctx0" brushRef="#br0">1930 434,'85'0,"-1"0,-18 0,2 0,-1 0,24 0,0 0,10 0,-2 0,-18 0,-6 0,-15 0,-5 0,16 0,-45 0,-24 0,-63 7,6 4,-7 3,-26 2,-9 3,18-1,-3 2,-3 0,-6-1,-2 1,-3 1,17-3,-1 1,-2 1,0 0,-4 0,-1 1,-1 0,0 0,-2 2,0 1,-1 0,4-1,9-4,2-1,1 0,1-1,-25 5,2-1,5-2,22-7,3-2,2-1,-25 1,7-2,30-3,6-2,-3-7,33-11,38-13,26-10,33-10,-26 25,3 0,14-9,4-1,13 1,5-1,-18 5,2 0,4 1,7-1,3 1,3 0,-16 6,2-1,2 0,-1 1,3-2,0 1,1 0,-1-1,-1 1,-1 0,1-1,-2 1,-4 2,0-1,-2 1,-1-2,12-6,-1-1,-4 2,-11 6,-3 2,-2 0,15-9,-7 3,23-3,-41 15,-37 8,-17 10,-58 27,-27 20,16-16,-6 3,-7 4,-1 0,-4-6,-1 0,-2 3,-1 0,28-14,-1-1,0 0,-29 10,0-2,-2 0,-1-3,6-6,2-4,8-6,4-3,13-2,5-3,-21-5,47-4,16 0,79-34,-2 7,-2 0,3-1,-9 9,-2 0,-5 0,-2 1,35-17,-18 9,-9 8,-5 9,-13 5,-12 6,-13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8T14:05:03.399"/>
    </inkml:context>
    <inkml:brush xml:id="br0">
      <inkml:brushProperty name="width" value="0.3" units="cm"/>
      <inkml:brushProperty name="height" value="0.6" units="cm"/>
      <inkml:brushProperty name="color" value="#FEFEFE"/>
      <inkml:brushProperty name="tip" value="rectangle"/>
      <inkml:brushProperty name="rasterOp" value="maskPen"/>
    </inkml:brush>
  </inkml:definitions>
  <inkml:trace contextRef="#ctx0" brushRef="#br0">1599 748,'-51'0,"0"0,-11 0,-6 0,-19 0,-5 0,-3 0,-1 0,6 0,1 0,1 3,2 0,13 0,3 1,7 0,3-1,-31 4,49-9,19-6,30-23,42-12,27-18,-20 30,5 1,5-3,2 0,5 0,3 0,7-3,4 1,-25 12,2-1,1 2,8-2,3 2,1 0,3 1,2 1,1 1,4 1,0 2,0 0,-3 1,0 0,-1 2,-2 1,-1 1,-4 1,20-2,-5 1,-12 3,-8 1,15 3,-44 6,-39 18,-50 15,-1-1,-10 3,-27 5,-8 0,24-9,-2 2,-3-2,-12 2,-2-1,-1 0,0 4,0 0,0 1,-1-2,1 0,1 1,4-2,1 1,1-2,6-2,1-1,2-2,7-4,2-1,0-2,-26 8,2-4,13-4,3-4,16-8,5-2,-23 0,38-12,19-22,19-16,37-15,15-4,29 12,-2 5,-4 10,6 3,-34 15,2 1,10-2,1 0,8 0,0 0,1-1,-1 1,-4 4,-3 2,-11 1,-2 1,36 1,-31 5,-11 2,-26 0,-13 5,-27 25,-39 20,14-12,-7 1,-14 5,-4-1,-2-4,-2-3,-1-2,-1-2,7-4,1-2,4-3,2 0,2 3,3 0,6-1,1 0,1 0,2 0,4 0,2-1,-33 13,20 2,15-14,17 1,13-14,106-40,-42 11,6-3,18-6,12-4,2 2,-20 7,2 2,1 0,0-1,3 0,0-1,1 0,1 1,2 0,0 0,0 1,-2 1,14-2,-2 1,-4 1,-13 2,-3 1,-3 0,20-2,-7 2,-24 6,-7 1,9-4,-25 12,-26 0,-68 19,-16 5,7-1,-6 2,-5 0,-3-1,-10 6,-3 0,24-9,-2-1,1 1,2 0,0-1,0 0,-3 0,-1-1,1 0,1 1,2-1,0 0,3-3,2 1,-1-1,-1 2,1 0,3 0,-10 4,3-1,6-2,4-1,-18 12,26-16,35-7,16-11,44-16,18-2,-12 5,5-1,-1 2,2 2,3-2,0 2,-6 0,0 1,3 0,-2-1,36-17,1 4,-20 3,-14 2,-11 14,-22-6,-7 13,-12-3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8T14:05:32.414"/>
    </inkml:context>
    <inkml:brush xml:id="br0">
      <inkml:brushProperty name="width" value="0.3" units="cm"/>
      <inkml:brushProperty name="height" value="0.6" units="cm"/>
      <inkml:brushProperty name="color" value="#FEFEFE"/>
      <inkml:brushProperty name="tip" value="rectangle"/>
      <inkml:brushProperty name="rasterOp" value="maskPen"/>
    </inkml:brush>
  </inkml:definitions>
  <inkml:trace contextRef="#ctx0" brushRef="#br0">759 279,'-54'16,"1"0,-1 3,1-1,-36 15,3 2,10-3,21-9,15-8,22-8,96-40,-17 8,5-2,3 0,17-6,2 4,-10 10,-1 2,-15 11,-15 0,-15 6,-16 0,-52 40,-1-10,-7 1,-5 1,-28 17,31-29,-1-1,-43 20,6-9,3-5,16-3,8-4,26-9,14-10,50-32,9-4,33-16,0 10,-8 6,-5 1,-5-4,-11 5,-7 2,-9 12,-16 8,-68 44,1-1,0 1,-3 2,-32 13,9-2,-10-5,14-2,2-5,21-10,19-11,19-11,73-36,-10 8,2 0,2 0,16-8,-3-1,-11 3,-4 4,-5 2,-12 10,-4 4,-27 8,-61 14,1 17,4-9,0 2,-11 20,4-8,17-5,12-8,12-6,73-6,-8-10,4 2,3-3,22-18,-5 4,-1-7,-7 6,-14 4,-7-3,-19 8,-10-2,-50 8,-6 15,-33 21,16 11,18 3,16-12,14-9,16-13,37-21,-8-8,30-19,-27 6,4-3,-10 1,-8 1,-10 6,-9 4,-28 12,-15 3,-20 8,-2 11,19 7,9 7,20 7,5-3,9-2,1-1,0-6,3-10,26 0,1-18,23-10,-7-14,-6-5,-5-2,-12 6,-10 4,-14 6,-24 12,-19 6,-22 17,-7 13,10 7,1 10,20-7,5-2,17-6,10-6,16-10,29-4,1-12,22-11,-13-7,-5-11,-7 0,-7-4,-15 4,-2 3,-12 12,-14 9,-17 7,-9 7,-4 10,13 7,7 11,13 1,4-5,10-1,0-7,3-9,19-3,4-8,15 1,0-10,-1-3,1-13,-1-8,-11-14,-10 7,-8 0,-13 19,-12 11,-12 8,-11 23,-3 6,13 14,8 0,13-13,3 6,3-12,0-4,17-8,8-9,25-1,11-11,23-4,10-17,-36 14,1 0,-5-1,0-2,1 0,-2 1,36-13,-16 5,-23 13,-17 5,-33 7,-35 16,-42 16,24-7,-3 3,-2-1,-1 1,0-2,2 1,10-4,1-2,-35 15,22-4,14-6,15-4,17-7,69-15,11-22,-2 8,7-1,-3-4,2 2,6 4,3 2,3-2,1 3,-8 7,-2 1,-3-5,-2 1,-12 5,-4 1,29-9,-26 6,-30 2,-15 4,-68 0,-7 10,6-4,-3 3,7 2,0 3,0-1,0 1,0 0,0-1,-1 1,1-1,-39 13,12 0,24-8,27-3,16-9,86-12,-3-18,-5 8,4-2,-11-7,0-1,3 3,1 1,6-3,0 1,-2 8,0 1,-1-2,-2 2,-10 7,-3 1,26-11,-29 12,-21 1,-22 5,-39 12,-24 7,-31 11,8-4,-2 1,25-7,4-1,5-3,1-1,-27 12,20-3,13-11,24-3,69-33,3 1,1 2,5-1,35-13,-44 19,2 1,1 1,1 1,0 2,2 1,3 4,1 0,-3-3,-1-1,0 4,0 0,-5-4,-1-1,42-8,-13-2,-6 2,-17 1,-4 6,-11 1,-4-1,-8 1,-7 5,-14 0,-77 5,-8 12,3-5,-5 2,12 7,0 2,-9-2,-1-1,3 3,1 1,0-1,0-1,6-2,1 1,8 0,2 1,-35 9,21-4,31-10,18-4,16-13,53-20,8 2,-9 1,4 1,-1 9,1 1,-1-4,2 0,3 7,1 0,3-5,2 0,-1 2,2 0,6-3,0-1,-2 1,-1 0,-2 1,-2 1,-8 1,-3 1,27 0,-22 4,-17 6,-10 0,-4 0,-5 0,-5 0,-69 28,-23-3,9-2,-6 0,2-5,-2-2,-7 0,-2-2,2 0,-2-1,-9 0,0 1,8-1,3 0,6 0,3 1,13-3,5 0,-19 3,35-8,24-8,88-27,-19 7,5 1,4 0,23-4,8 4,-41 10,1 1,1 3,1 0,2-3,0 0,3 3,-1-1,-3-4,0 0,-1 5,-1 0,39-13,-24 8,-22 1,-21 5,-27 1,-73 14,-15 6,14-4,-6 3,-8 2,-1 3,0 0,-2 2,17-5,-4 0,2 1,4-1,1 1,0 0,-3 2,0 1,1-1,5-1,0-2,2 1,-29 7,4-1,15-4,3-3,9-6,6-3,-19 4,26-11,28-3,14-13,10-5,24-11,16 6,24 6,8 11,3-2,7 10,9-10,-41 7,1 1,6-1,2 0,4-2,0 0,-1 5,-2 0,-1-2,-3 0,25 3,-27 0,-23 0,-26 0,-58 10,-22 11,13-5,-5 1,0 4,1 0,0-3,1 1,1 1,1 0,0-3,1 2,6 4,1 0,-3-1,1-1,-36 18,13-8,29-14,20-6,22-15,56-33,1-1,-4 9,3 1,20-14,-7 11,-2 2,-16 6,-3 6,-15 2,-17 10,-44 1,-19 7,-39 14,45-6,0 3,0 3,-1 0,-3 0,0-1,-41 12,5-7,28-3,14-11,22-2,19-5,61-8,-7-5,48-8,-33-3,-5 0,0 1,-13 0,1 5,-17 3,-7 0,-11 4,-71 3,14 29,-1-11,-1 4,-5 35,19-16,16-1,12-9,7-10,28-4,6-8,20-1,5-6,-12-11,11-10,-12-8,4-6,-15-3,-7-5,-16-1,-4 11,-32 14,-13 14,-36 10,-9 12,-2 8,9 12,15 10,14 0,10-1,13-3,10-10,9-9,32-8,12-8,30-2,12-4,2-14,-1-2,-7-15,-17 9,-18-8,-19 5,-13-3,-22 6,-20 11,-28 7,-18 11,-17 13,1 10,48-6,0 2,-36 25,17-5,20-1,23-13,13-7,12-12,63-11,3-19,0 7,6-2,5-6,1 0,0 2,2 2,15-1,0 3,-10 4,-2 1,0 0,-1 0,-10 0,-3 0,-9-4,-4 0,37-14,-24 5,-24 11,-20 7,-19 6,-79 0,-15 0,9 4,-6 2,7 1,0 1,-4 1,-1 2,2 2,-1 2,-5-3,0 0,2 2,2 2,2-1,3-1,8-2,5 0,-22 7,35-11,37-3,102-30,-10-1,0 2,4-2,-17 5,-1 1,3-1,2 2,7 1,2 2,2 0,2 1,2 3,1 1,1 1,0 0,-6-1,-2 0,-7 3,-2 0,-13-2,-3 1,19 1,-32 3,-32 5,-76 0,-20 2,8 3,-6 2,4 0,-1 2,-7 4,1 1,5-1,1 1,1 1,1 0,6 0,2-1,2 1,1-1,3 0,2 1,12-2,2 0,-28 2,53-4,32-11,60-14,8-6,-22 4,1-1,-4-1,1 0,7 5,0 1,2-1,0 1,6 5,1 1,1-2,1-1,-1 0,1-1,4-1,-1-1,-11-2,-1 1,-4 2,-2 1,20-3,-26 7,-23 6,-18 0,-77 18,-8 6,4-3,-4 3,9-3,1 2,-3 2,1 0,1-3,2 0,6 4,1 0,0-2,2 1,7 2,2-1,2-2,2-1,-23 14,17-10,39-15,64-31,23-8,-16 2,4-1,-9 7,0 1,4 1,1 1,0 1,0 2,0 2,2 0,1 0,0 1,-6 3,0 0,2 0,0 0,-4 1,-1-1,39-1,-18-2,-26 8,-35-2,-61 14,-25-2,9 2,-4-1,4-1,-1-1,-11 1,-1 0,4-4,0 0,-2 0,2-2,12-1,3-1,-36 0,37 0,27-2,18-2,49-19,6 6,38-10,0 17,2 5,14 5,-47 0,1 0,10 0,2 0,-3 0,2 0,10 0,0 0,-3 0,-1 0,2 0,-2 0,-3-1,-3 0,-4-1,-2-1,37-5,-12 3,-18-5,-10 8,-7-3,-8 1,-3 2,-7-3,-7 5,-6 0,-95 23,28-11,-8 1,-8-1,-9 0,1-1,5-1,1-2,-4-1,-11-3,-4-1,1-1,8-1,0 0,-1 1,-10-1,-2 1,3 0,9 0,2 1,0 0,-2 2,0 0,2 0,10 0,2 0,1 1,-26 5,5 0,19-4,5 1,-14 6,33-9,38-5,74-9,2-4,-9 1,2 1,-13-1,0 1,3 4,3 1,10 1,4 2,3 3,3 0,6-3,1 0,6 2,-1 0,-3-5,0-2,9 1,-2-1,-12 0,0 0,7-1,-1 1,-15 1,-2 1,3 2,-2 0,-9-3,-3 1,-6 1,-3 1,32-5,-23 1,-22 1,-17-4,-9-2,-9-9,-12-11,8 14,-8-2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8T14:05:57.323"/>
    </inkml:context>
    <inkml:brush xml:id="br0">
      <inkml:brushProperty name="width" value="0.3" units="cm"/>
      <inkml:brushProperty name="height" value="0.6" units="cm"/>
      <inkml:brushProperty name="color" value="#FEFEFE"/>
      <inkml:brushProperty name="tip" value="rectangle"/>
      <inkml:brushProperty name="rasterOp" value="maskPen"/>
    </inkml:brush>
  </inkml:definitions>
  <inkml:trace contextRef="#ctx0" brushRef="#br0">738 314,'55'0,"1"0,6 0,2 0,8 0,1 0,2 0,0 0,-6 0,-2 0,-14 0,-5 0,17 0,-29 0,-22 7,-7 15,-35 21,-21 21,9-31,-5 0,-15 5,-6-3,-6-2,-4-3,-11 5,-3-2,24-13,-1-1,1 0,-27 9,2-2,6-9,5-2,16-3,7-2,-18-4,31-6,31-3,4-1,16-34,23 9,29-21,-10 30,6 6,8 2,3 3,8-3,2 1,4 6,1 3,-4-2,0 1,-1 0,-1 0,-7 3,-4-1,-10-2,-3 0,35-2,-38 4,-20-4,-23 5,-69 19,-5 0,1 2,-4 0,11-5,1 0,-12 5,1 0,5-6,2-1,3 3,1 1,9-5,4-1,-17 3,20-5,29-13,8-10,34-10,22-11,28-3,14-2,0 5,-7 8,-8 7,-15 12,-3 2,-16 5,-3 0,-18 5,-11 7,-24 12,-42 15,-32 3,20-19,-4 0,2-4,0-2,-4-1,1-4,9-3,3-3,8 0,5-3,-24-3,30 0,24-4,13-6,6-12,20-6,19-13,25 3,16-4,4 3,-6 9,-4-1,-18 7,-6 6,-15 5,-12 8,-17 3,-53 2,-35 7,16 6,-6 2,-3-2,-1 1,-2 7,1 0,11-9,2-1,8-2,4 0,-21-2,31-3,21-4,14-3,36-22,6 1,35-21,-8 13,9 2,-4 5,6 0,9 0,-1 5,11-3,-2 9,-16 3,-12 5,-28 6,-17 4,-11 25,-37 12,-11 17,-30-10,8-13,10-20,20-5,18-13,65-46,0 12,6-3,10 1,1 13,4 6,17-3,6 2,-18 6,3 1,-1 1,-1 1,0 0,2 0,16-3,3 1,-4 1,-17 3,-3 0,1 1,12 0,2 0,-4 1,16 0,-5-1,-5-1,-4-2,-15 2,-5-2,-15 0,-7-1,9-5,-25 8,-34 6,-36 4,-50 10,27-3,-5 2,-6 4,-4 2,-13 0,-3 1,6-1,-4 1,16-5,-3 0,2 0,9 0,2 0,-2-1,-5 2,-2-1,3 0,-13 4,5 0,9-1,5 0,-24 1,40-5,37-13,63-13,40-9,-21 10,7 1,7 0,3 1,6 4,3 0,-24 1,2 0,1 0,2 1,1 1,0-2,3-2,2-1,-1-1,-1 0,0 0,-1 0,-6 1,0-1,0-1,2-2,-1-2,-1 1,20-3,-1 1,-3 0,-4 1,-19 5,-4 2,37 0,-44 7,-18 3,-26 3,-4 16,-29 10,-18 24,4-23,-7-1,-13 7,-7-2,-14-5,-6-3,19-6,-2 1,-2-3,-9-5,-3-2,1 0,7 4,2 2,-1-2,-6-1,1-1,1 2,-21 8,3 1,1-4,3 0,6-1,5-1,16-4,5-1,-35 13,41-10,25-6,21-8,71-35,-12 9,0 0,2 0,19-6,4 4,16 6,-40 11,2 2,12 1,1 1,1 1,-1 0,-2 2,-1 0,-7 1,-3-1,31 2,-10 0,-28 0,-9 0,-19 3,-10 2,-50 14,-14-11,-42 8,-4-16,42 0,-1 0,-5 0,-2 0,-13 0,-3 0,-3 0,-2 0,-7 0,0 0,5 0,4 0,10 0,6 0,13 0,6 0,-13 0,36 0,18 0,56 0,20 0,-14-1,4-1,7 1,3-2,4-2,2 0,1-1,0 0,7-1,1-1,-5-1,2-2,7-1,2 0,-1 1,0 0,3-4,-2 0,-13 7,-3 0,-7-3,-5 1,22-3,-26 6,-17 2,-18 5,-3 0,-7 0,-72 16,-1-1,-10 1,-10 0,-4 0,-3-1,20-6,-2-1,-3 0,-12 0,-3 0,1-1,4-3,1-2,-2 1,-10 2,-3-1,2 0,6-3,2-1,0 1,7 2,0 1,0 0,-1-1,0-1,4 2,-17 5,3 2,-1-5,3 1,9 4,5-2,11-6,3-2,6 2,2 0,2-2,2-2,-42 1,14 0,11 0,21 0,13-1,8-4,13-4,4-9,22 3,28-9,38 8,-31 7,1 0,8 1,-1 1,-7 3,0 1,2 0,1 0,-5 3,2 0,8 0,1 0,-2 0,0 0,2 0,-1 0,36 0,-20 0,-28 3,-22 6,-12 9,-33 6,-26 9,-34 1,30-18,-1 1,-3 3,-1-1,2-5,-1 0,-1 3,0 0,1 0,0-2,-5 0,1 0,2 1,1 0,2-2,0-3,-37 4,19-6,20-9,23 0,15-7,12-8,18-7,28-5,30 1,17 0,-39 12,0 1,2 3,0 0,3-3,2 1,4 3,0 2,-1-4,0 1,-3 0,0-1,-3 0,-2-1,42-9,-17 6,-20 9,-20 4,-16 4,-13 4,-27 25,-28 4,3-8,-6-2,-2-4,-3-3,-7 0,0-2,9-2,1-1,-43 8,13-5,9-9,4-4,14-3,9 0,21 0,10-2,11-24,20 2,14-21,26 15,3 6,11 13,-11 6,9 5,-10 0,3 0,-14 0,-5 0,-15 0,-7 0,-72-4,-1 3,-6-2,-5 2,-32 7,2 12,17 8,15 9,16-4,13-1,10-6,12-1,4-10,47-8,-6-25,34-11,-19-14,-12 3,-7-1,-12 1,-10-3,-8 2,-12 12,-20 11,-18 14,-16 9,-7 14,7 11,9 4,8 5,22-14,4 3,15-5,0-1,6-1,16-8,8-3,23-8,3 0,4 0,-5-13,-6-10,-10-15,-15-1,-9 8,-14 12,-24 12,-12 6,-21 18,4 5,11 17,15-5,17-3,9-5,5-8,12-8,17-3,17-7,19-1,4-15,5 0,-6-19,-10 10,-13-2,-14 5,-17 1,-9 4,-27 6,-19 5,-26 5,-11 1,2 0,14 0,24 9,12 7,20 6,4-7,27-6,7-10,32 3,8-2,11 0,9-10,-2-9,-11-21,-9-11,-25-8,-15 4,-18 10,-18 17,-38 13,-20 11,-33 6,13 11,10 12,26 8,23 6,12-9,11-7,10-10,20-8,26-5,23 0,13-12,2-14,-11-9,-13-12,-24 6,-24 2,-19 12,-34 10,-36 11,-28 9,42 7,1 3,4 2,4 3,-21 25,23 4,22-12,15-2,3-7,17-11,34-5,43-7,-27-2,6-2,14 2,6-2,-18 1,3-1,-2-2,26-3,1-3,-20 2,2-1,-2-3,-12-4,-1-1,-1-1,1 1,0 1,-1-3,28-11,-6-2,-20 8,-6 2,28-14,-46 13,-40 16,-50 2,-10 6,-10 5,-18 4,-8 2,9 0,-5 1,1 3,5 1,2 2,-2 1,-9 0,-1 1,2 2,5 1,2 3,1-1,5-3,0 0,1 2,1 2,0 1,3-1,-20 6,6-1,17-3,6-1,-22 11,53-11,27-21,63 4,11-29,-5 8,5 0,-6-6,1-1,13-3,1 2,-6 3,1 2,6-1,0 0,-4 1,-1-1,-7-2,-1-1,-3-3,-4-2,21-18,-28-1,-34 16,-39 8,-46 12,18 6,-4 3,-11 5,-3 2,-2 3,0 2,8 2,3 3,2-1,2 0,-31 17,27 0,26-6,17-7,16-9,63-8,12-23,-11 4,6-2,3-10,-1-4,-2 5,0-1,3-5,-2 1,-11 5,-4 1,33-17,-35 3,-25 16,-32-3,-56 16,12 2,-7 2,-32 1,-8 2,26 0,-2 1,-2 1,-11 2,-2 1,1 1,4 0,1 1,0 1,-4 4,-1 1,3 1,10-2,3 0,1 2,-25 10,5 2,22-6,9 1,-8 15,38-11,33-16,33-2,21-8,-13-3,4-3,2-5,3-4,12-4,2-4,-1-4,2-1,10-3,0 1,-6 1,-2-1,-2 2,-4-1,-14 2,-4 1,19-19,-34 6,-20 11,-38 8,-33 10,-35 7,35 2,-2 2,-1 2,1 4,0 2,2 5,4 5,3 4,4 7,4 3,-19 30,10 12,29-20,4-2,17-20,7-16,29-9,37-8,-20 1,5-2,13 1,1-2,1-4,0-2,-3 0,-1-2,-7-6,-5-1,32-10,-32-2,-23 7,-22 6,-78 5,-9 20,13 2,-3 4,6 5,4 4,-23 24,12-4,35-12,17-5,18-14,25-3,14-8,24-6,-3-11,1-9,-10-14,-3-9,-15-13,-4-1,-19 7,-16 21,-52 18,-36 14,22 10,-4 6,-3 0,1 4,1 10,2 3,5-1,3 2,10-1,4-1,-32 21,29-8,26-19,21-10,73-9,13-8,-10-3,4-2,-8 0,-1-3,0-3,-1-2,-9 0,-4 0,30-13,-32 3,-28 5,-39 9,-67 4,30 6,-5 1,-29 5,-4 3,10-1,1 2,-1 5,2 1,17-1,5 0,-27 11,43-3,28-11,103-5,6-24,-9 8,5-2,-11-4,-3-3,-3 0,-3 0,-3 2,-2 0,-13-1,-4 1,14-7,-27 11,-36 8,-62 26,12-3,-6 4,-21 11,-4 3,-5 3,1-1,9-2,3 1,9-4,5 0,-27 16,35-6,28-13,19-14,65-7,5-18,-10 3,2-3,-7-5,-3-3,30-14,-5 0,-24-2,-8 9,-22-3,-9 13,-54 4,-12 37,9-7,-2 5,2 8,3 4,6-2,2-2,-17 14,28-17,17-21,45-3,-6-8,24-12,-24-1,-5-10,-8 4,-7 4,-5-7,-24 2,-6-11,-19 5,-3 4,12 12,8 7,16 2,53-5,3 0,47-3,-14-4,1-8,-6-8,-14-5,-16 7,-20-3,-23 15,-43 1,-35 11,27 4,-3 3,-5 7,-1 2,8-1,1 4,4 7,2 3,-27 13,22 2,23-12,14-8,15-10,27-11,29-27,-12 8,5-2,15-9,2-1,-2 0,-1 2,3 4,-2 1,-14 3,-4 1,28-11,-27 10,-27 4,-21 13,-50-3,-27 26,15-3,-4 4,0 8,0 4,1-1,1 3,8 2,3-1,-24 13,25 2,25-19,18-7,15-12,31-6,26-12,31-13,-38 6,0-3,-2-2,0-1,-3 2,-2 0,26-18,-28 1,-27 2,-38 0,-44 9,-33 11,35 9,-1 2,-37 4,26 25,25 9,20 30,5-1,13 6,2-14,5-2,0-21,10-11,13-12,19-8,12-21,-6-6,-1-25,-22 3,-8-5,-24 13,-37 15,-20 10,-26 18,14 18,18 1,28 14,17-10,11-4,2-6,3-3,16-6,4-5,13-2,-4-11,-3-21,-8-13,-9-24,-9 8,-21 15,-15 19,-13 20,-5 14,12 7,17 12,10 4,10 3,2-6,0-3,0-4,0-9,17 0,2-10,21-4,1-23,2-13,-2-21,-9 5,-12 0,-10 19,-12 11,-19 14,-15 15,-12 24,1 15,18 12,12-6,14-18,12-14,17-8,22-7,29-3,16 0,-35 0,4 0,2-5,2-2,5 0,2-2,5-4,1-3,-1-4,1-3,4 0,2-1,-1-2,-2-1,-6 2,-3 2,-8 6,-4 2,28-7,-32 14,-27 4,-24 7,-75 24,16-11,-8 1,-27 9,-8 1,22-9,-3-1,-1 0,0 0,-1 0,0-1,-1-1,-1 0,0-1,-4-1,-1-2,3 0,11-3,3 0,1-2,-31 0,8-2,27-1,8 0,-12-3,55 0,79-15,18-1,-16 3,5 0,-2 2,1 1,5 4,3 3,9-2,1 3,4 1,0 2,0-1,1 0,-5 0,-3 0,-10 0,-5 0,-11 0,-7 0,9-6,-27-2,-41 0,-53-5,5 8,-8 0,-19-3,-6 1,-12 2,-3 1,33 1,0 0,0 2,1-1,-1 2,1 2,-29 5,2 4,7-1,4 4,10 5,6 3,16-5,6 0,-13 11,37-15,24-6,47-8,18-9,-19 4,3-1,1-3,1 0,-1 2,0 0,3-2,1-1,3 1,1 0,-7 0,0 0,0-3,-1 0,32-7,-16 0,-23-1,-25 5,-57 5,-64 3,30 7,-6 2,-21 0,-2 1,10 4,1 3,6-1,5 2,15 1,6 1,-14 3,37-10,26-3,51-18,3 0,40-19,-38 21,2 0,5-5,3 0,15-1,4 2,2-2,0 2,4-1,-2 4,-8 6,-3 2,-4-1,-2 0,-8 5,-1-1,-5-4,-1-1,1-1,-2 0,35-14,-13 4,-23 8,-21 6,-22 6,-83 34,-8-3,5-1,-8 2,1-2,-2-2,-1-4,-1 0,25-6,0 1,1-2,-23 5,4-1,9-2,5-1,16-2,4-2,-15 0,40-10,17-7,83-38,-8 17,1-4,4 1,-16 13,1 3,12-1,2 3,-4 2,2 2,10-2,1 1,-12 3,-2 1,-6-3,-3 0,27 1,-26 2,-22 2,-11 0,-18 0,-87 20,23-4,-6 2,-26 5,-6 0,27-6,-2 0,2-2,-21 4,1-1,-6-2,2-1,17-1,3-2,6-3,6-2,-14 2,31-12,38-7,47-8,19-5,-10 12,4 2,6 2,2 1,10 2,3 2,5 1,1 2,7-1,0 0,-6 0,0 0,0 0,-3 0,-12 0,-4 0,-10 0,-5 0,15 0,-31 0,-32 0,-54 0,4 0,-7 0,-19 0,-5 0,-9 0,-6 0,20 0,-2 0,0 0,4-1,1 1,-1 1,-4 0,0 2,1 2,3 3,1 3,3 1,-14 7,5 4,1 3,7 1,-19 15,42-11,30-14,19-8,63-11,9-17,-12 6,4-2,0-8,0-1,0 1,1 1,2-1,1 3,3 4,0 2,-10 3,-1 2,5 2,0 1,-10-1,-1 1,2 0,-2 0,34-10,-25 6,-29 2,-35 6,-45 2,-49 0,25 5,-6 2,-17 1,-4 2,0 5,0 0,29-6,0-1,0 1,-24 5,4 1,10-4,6 1,15 1,6 1,-10 7,42-10,109-18,-3-5,-7-2,4 0,-19 6,-3-1,-4-1,-1 1,-2 5,-2 0,36-8,-14 0,-18-6,-19-4,-18 6,-16 7,-91 5,0 21,12-7,-4 2,15 6,4 3,8 0,4 1,0 1,3 0,-15 18,12 0,24-14,20-11,54-24,7-17,-4 5,3-2,-7 0,1 1,11-1,2 2,3 0,1 1,6 0,-1 0,-6 2,-2 0,-6 1,-4 0,26-6,-30 5,-36 11,-78 2,-28 4,17 0,-4 0,10 0,1 0,4 1,2-2,-34-19,23-23,37 14,15-10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8T14:05:00.731"/>
    </inkml:context>
    <inkml:brush xml:id="br0">
      <inkml:brushProperty name="width" value="0.3" units="cm"/>
      <inkml:brushProperty name="height" value="0.6" units="cm"/>
      <inkml:brushProperty name="color" value="#FEFEFE"/>
      <inkml:brushProperty name="tip" value="rectangle"/>
      <inkml:brushProperty name="rasterOp" value="maskPen"/>
    </inkml:brush>
  </inkml:definitions>
  <inkml:trace contextRef="#ctx0" brushRef="#br0">1930 434,'85'0,"-1"0,-18 0,2 0,-1 0,24 0,0 0,10 0,-2 0,-18 0,-6 0,-15 0,-5 0,16 0,-45 0,-24 0,-63 7,6 4,-7 3,-26 2,-9 3,18-1,-3 2,-3 0,-6-1,-2 1,-3 1,17-3,-1 1,-2 1,0 0,-4 0,-1 1,-1 0,0 0,-2 2,0 1,-1 0,4-1,9-4,2-1,1 0,1-1,-25 5,2-1,5-2,22-7,3-2,2-1,-25 1,7-2,30-3,6-2,-3-7,33-11,38-13,26-10,33-10,-26 25,3 0,14-9,4-1,13 1,5-1,-18 5,2 0,4 1,7-1,3 1,3 0,-16 6,2-1,2 0,-1 1,3-2,0 1,1 0,-1-1,-1 1,-1 0,1-1,-2 1,-4 2,0-1,-2 1,-1-2,12-6,-1-1,-4 2,-11 6,-3 2,-2 0,15-9,-7 3,23-3,-41 15,-37 8,-17 10,-58 27,-27 20,16-16,-6 3,-7 4,-1 0,-4-6,-1 0,-2 3,-1 0,28-14,-1-1,0 0,-29 10,0-2,-2 0,-1-3,6-6,2-4,8-6,4-3,13-2,5-3,-21-5,47-4,16 0,79-34,-2 7,-2 0,3-1,-9 9,-2 0,-5 0,-2 1,35-17,-18 9,-9 8,-5 9,-13 5,-12 6,-13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8T14:05:03.399"/>
    </inkml:context>
    <inkml:brush xml:id="br0">
      <inkml:brushProperty name="width" value="0.3" units="cm"/>
      <inkml:brushProperty name="height" value="0.6" units="cm"/>
      <inkml:brushProperty name="color" value="#FEFEFE"/>
      <inkml:brushProperty name="tip" value="rectangle"/>
      <inkml:brushProperty name="rasterOp" value="maskPen"/>
    </inkml:brush>
  </inkml:definitions>
  <inkml:trace contextRef="#ctx0" brushRef="#br0">1599 748,'-51'0,"0"0,-11 0,-6 0,-19 0,-5 0,-3 0,-1 0,6 0,1 0,1 3,2 0,13 0,3 1,7 0,3-1,-31 4,49-9,19-6,30-23,42-12,27-18,-20 30,5 1,5-3,2 0,5 0,3 0,7-3,4 1,-25 12,2-1,1 2,8-2,3 2,1 0,3 1,2 1,1 1,4 1,0 2,0 0,-3 1,0 0,-1 2,-2 1,-1 1,-4 1,20-2,-5 1,-12 3,-8 1,15 3,-44 6,-39 18,-50 15,-1-1,-10 3,-27 5,-8 0,24-9,-2 2,-3-2,-12 2,-2-1,-1 0,0 4,0 0,0 1,-1-2,1 0,1 1,4-2,1 1,1-2,6-2,1-1,2-2,7-4,2-1,0-2,-26 8,2-4,13-4,3-4,16-8,5-2,-23 0,38-12,19-22,19-16,37-15,15-4,29 12,-2 5,-4 10,6 3,-34 15,2 1,10-2,1 0,8 0,0 0,1-1,-1 1,-4 4,-3 2,-11 1,-2 1,36 1,-31 5,-11 2,-26 0,-13 5,-27 25,-39 20,14-12,-7 1,-14 5,-4-1,-2-4,-2-3,-1-2,-1-2,7-4,1-2,4-3,2 0,2 3,3 0,6-1,1 0,1 0,2 0,4 0,2-1,-33 13,20 2,15-14,17 1,13-14,106-40,-42 11,6-3,18-6,12-4,2 2,-20 7,2 2,1 0,0-1,3 0,0-1,1 0,1 1,2 0,0 0,0 1,-2 1,14-2,-2 1,-4 1,-13 2,-3 1,-3 0,20-2,-7 2,-24 6,-7 1,9-4,-25 12,-26 0,-68 19,-16 5,7-1,-6 2,-5 0,-3-1,-10 6,-3 0,24-9,-2-1,1 1,2 0,0-1,0 0,-3 0,-1-1,1 0,1 1,2-1,0 0,3-3,2 1,-1-1,-1 2,1 0,3 0,-10 4,3-1,6-2,4-1,-18 12,26-16,35-7,16-11,44-16,18-2,-12 5,5-1,-1 2,2 2,3-2,0 2,-6 0,0 1,3 0,-2-1,36-17,1 4,-20 3,-14 2,-11 14,-22-6,-7 13,-12-3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8T14:05:32.414"/>
    </inkml:context>
    <inkml:brush xml:id="br0">
      <inkml:brushProperty name="width" value="0.3" units="cm"/>
      <inkml:brushProperty name="height" value="0.6" units="cm"/>
      <inkml:brushProperty name="color" value="#FEFEFE"/>
      <inkml:brushProperty name="tip" value="rectangle"/>
      <inkml:brushProperty name="rasterOp" value="maskPen"/>
    </inkml:brush>
  </inkml:definitions>
  <inkml:trace contextRef="#ctx0" brushRef="#br0">759 279,'-54'16,"1"0,-1 3,1-1,-36 15,3 2,10-3,21-9,15-8,22-8,96-40,-17 8,5-2,3 0,17-6,2 4,-10 10,-1 2,-15 11,-15 0,-15 6,-16 0,-52 40,-1-10,-7 1,-5 1,-28 17,31-29,-1-1,-43 20,6-9,3-5,16-3,8-4,26-9,14-10,50-32,9-4,33-16,0 10,-8 6,-5 1,-5-4,-11 5,-7 2,-9 12,-16 8,-68 44,1-1,0 1,-3 2,-32 13,9-2,-10-5,14-2,2-5,21-10,19-11,19-11,73-36,-10 8,2 0,2 0,16-8,-3-1,-11 3,-4 4,-5 2,-12 10,-4 4,-27 8,-61 14,1 17,4-9,0 2,-11 20,4-8,17-5,12-8,12-6,73-6,-8-10,4 2,3-3,22-18,-5 4,-1-7,-7 6,-14 4,-7-3,-19 8,-10-2,-50 8,-6 15,-33 21,16 11,18 3,16-12,14-9,16-13,37-21,-8-8,30-19,-27 6,4-3,-10 1,-8 1,-10 6,-9 4,-28 12,-15 3,-20 8,-2 11,19 7,9 7,20 7,5-3,9-2,1-1,0-6,3-10,26 0,1-18,23-10,-7-14,-6-5,-5-2,-12 6,-10 4,-14 6,-24 12,-19 6,-22 17,-7 13,10 7,1 10,20-7,5-2,17-6,10-6,16-10,29-4,1-12,22-11,-13-7,-5-11,-7 0,-7-4,-15 4,-2 3,-12 12,-14 9,-17 7,-9 7,-4 10,13 7,7 11,13 1,4-5,10-1,0-7,3-9,19-3,4-8,15 1,0-10,-1-3,1-13,-1-8,-11-14,-10 7,-8 0,-13 19,-12 11,-12 8,-11 23,-3 6,13 14,8 0,13-13,3 6,3-12,0-4,17-8,8-9,25-1,11-11,23-4,10-17,-36 14,1 0,-5-1,0-2,1 0,-2 1,36-13,-16 5,-23 13,-17 5,-33 7,-35 16,-42 16,24-7,-3 3,-2-1,-1 1,0-2,2 1,10-4,1-2,-35 15,22-4,14-6,15-4,17-7,69-15,11-22,-2 8,7-1,-3-4,2 2,6 4,3 2,3-2,1 3,-8 7,-2 1,-3-5,-2 1,-12 5,-4 1,29-9,-26 6,-30 2,-15 4,-68 0,-7 10,6-4,-3 3,7 2,0 3,0-1,0 1,0 0,0-1,-1 1,1-1,-39 13,12 0,24-8,27-3,16-9,86-12,-3-18,-5 8,4-2,-11-7,0-1,3 3,1 1,6-3,0 1,-2 8,0 1,-1-2,-2 2,-10 7,-3 1,26-11,-29 12,-21 1,-22 5,-39 12,-24 7,-31 11,8-4,-2 1,25-7,4-1,5-3,1-1,-27 12,20-3,13-11,24-3,69-33,3 1,1 2,5-1,35-13,-44 19,2 1,1 1,1 1,0 2,2 1,3 4,1 0,-3-3,-1-1,0 4,0 0,-5-4,-1-1,42-8,-13-2,-6 2,-17 1,-4 6,-11 1,-4-1,-8 1,-7 5,-14 0,-77 5,-8 12,3-5,-5 2,12 7,0 2,-9-2,-1-1,3 3,1 1,0-1,0-1,6-2,1 1,8 0,2 1,-35 9,21-4,31-10,18-4,16-13,53-20,8 2,-9 1,4 1,-1 9,1 1,-1-4,2 0,3 7,1 0,3-5,2 0,-1 2,2 0,6-3,0-1,-2 1,-1 0,-2 1,-2 1,-8 1,-3 1,27 0,-22 4,-17 6,-10 0,-4 0,-5 0,-5 0,-69 28,-23-3,9-2,-6 0,2-5,-2-2,-7 0,-2-2,2 0,-2-1,-9 0,0 1,8-1,3 0,6 0,3 1,13-3,5 0,-19 3,35-8,24-8,88-27,-19 7,5 1,4 0,23-4,8 4,-41 10,1 1,1 3,1 0,2-3,0 0,3 3,-1-1,-3-4,0 0,-1 5,-1 0,39-13,-24 8,-22 1,-21 5,-27 1,-73 14,-15 6,14-4,-6 3,-8 2,-1 3,0 0,-2 2,17-5,-4 0,2 1,4-1,1 1,0 0,-3 2,0 1,1-1,5-1,0-2,2 1,-29 7,4-1,15-4,3-3,9-6,6-3,-19 4,26-11,28-3,14-13,10-5,24-11,16 6,24 6,8 11,3-2,7 10,9-10,-41 7,1 1,6-1,2 0,4-2,0 0,-1 5,-2 0,-1-2,-3 0,25 3,-27 0,-23 0,-26 0,-58 10,-22 11,13-5,-5 1,0 4,1 0,0-3,1 1,1 1,1 0,0-3,1 2,6 4,1 0,-3-1,1-1,-36 18,13-8,29-14,20-6,22-15,56-33,1-1,-4 9,3 1,20-14,-7 11,-2 2,-16 6,-3 6,-15 2,-17 10,-44 1,-19 7,-39 14,45-6,0 3,0 3,-1 0,-3 0,0-1,-41 12,5-7,28-3,14-11,22-2,19-5,61-8,-7-5,48-8,-33-3,-5 0,0 1,-13 0,1 5,-17 3,-7 0,-11 4,-71 3,14 29,-1-11,-1 4,-5 35,19-16,16-1,12-9,7-10,28-4,6-8,20-1,5-6,-12-11,11-10,-12-8,4-6,-15-3,-7-5,-16-1,-4 11,-32 14,-13 14,-36 10,-9 12,-2 8,9 12,15 10,14 0,10-1,13-3,10-10,9-9,32-8,12-8,30-2,12-4,2-14,-1-2,-7-15,-17 9,-18-8,-19 5,-13-3,-22 6,-20 11,-28 7,-18 11,-17 13,1 10,48-6,0 2,-36 25,17-5,20-1,23-13,13-7,12-12,63-11,3-19,0 7,6-2,5-6,1 0,0 2,2 2,15-1,0 3,-10 4,-2 1,0 0,-1 0,-10 0,-3 0,-9-4,-4 0,37-14,-24 5,-24 11,-20 7,-19 6,-79 0,-15 0,9 4,-6 2,7 1,0 1,-4 1,-1 2,2 2,-1 2,-5-3,0 0,2 2,2 2,2-1,3-1,8-2,5 0,-22 7,35-11,37-3,102-30,-10-1,0 2,4-2,-17 5,-1 1,3-1,2 2,7 1,2 2,2 0,2 1,2 3,1 1,1 1,0 0,-6-1,-2 0,-7 3,-2 0,-13-2,-3 1,19 1,-32 3,-32 5,-76 0,-20 2,8 3,-6 2,4 0,-1 2,-7 4,1 1,5-1,1 1,1 1,1 0,6 0,2-1,2 1,1-1,3 0,2 1,12-2,2 0,-28 2,53-4,32-11,60-14,8-6,-22 4,1-1,-4-1,1 0,7 5,0 1,2-1,0 1,6 5,1 1,1-2,1-1,-1 0,1-1,4-1,-1-1,-11-2,-1 1,-4 2,-2 1,20-3,-26 7,-23 6,-18 0,-77 18,-8 6,4-3,-4 3,9-3,1 2,-3 2,1 0,1-3,2 0,6 4,1 0,0-2,2 1,7 2,2-1,2-2,2-1,-23 14,17-10,39-15,64-31,23-8,-16 2,4-1,-9 7,0 1,4 1,1 1,0 1,0 2,0 2,2 0,1 0,0 1,-6 3,0 0,2 0,0 0,-4 1,-1-1,39-1,-18-2,-26 8,-35-2,-61 14,-25-2,9 2,-4-1,4-1,-1-1,-11 1,-1 0,4-4,0 0,-2 0,2-2,12-1,3-1,-36 0,37 0,27-2,18-2,49-19,6 6,38-10,0 17,2 5,14 5,-47 0,1 0,10 0,2 0,-3 0,2 0,10 0,0 0,-3 0,-1 0,2 0,-2 0,-3-1,-3 0,-4-1,-2-1,37-5,-12 3,-18-5,-10 8,-7-3,-8 1,-3 2,-7-3,-7 5,-6 0,-95 23,28-11,-8 1,-8-1,-9 0,1-1,5-1,1-2,-4-1,-11-3,-4-1,1-1,8-1,0 0,-1 1,-10-1,-2 1,3 0,9 0,2 1,0 0,-2 2,0 0,2 0,10 0,2 0,1 1,-26 5,5 0,19-4,5 1,-14 6,33-9,38-5,74-9,2-4,-9 1,2 1,-13-1,0 1,3 4,3 1,10 1,4 2,3 3,3 0,6-3,1 0,6 2,-1 0,-3-5,0-2,9 1,-2-1,-12 0,0 0,7-1,-1 1,-15 1,-2 1,3 2,-2 0,-9-3,-3 1,-6 1,-3 1,32-5,-23 1,-22 1,-17-4,-9-2,-9-9,-12-11,8 14,-8-2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8T14:05:57.323"/>
    </inkml:context>
    <inkml:brush xml:id="br0">
      <inkml:brushProperty name="width" value="0.3" units="cm"/>
      <inkml:brushProperty name="height" value="0.6" units="cm"/>
      <inkml:brushProperty name="color" value="#FEFEFE"/>
      <inkml:brushProperty name="tip" value="rectangle"/>
      <inkml:brushProperty name="rasterOp" value="maskPen"/>
    </inkml:brush>
  </inkml:definitions>
  <inkml:trace contextRef="#ctx0" brushRef="#br0">738 314,'55'0,"1"0,6 0,2 0,8 0,1 0,2 0,0 0,-6 0,-2 0,-14 0,-5 0,17 0,-29 0,-22 7,-7 15,-35 21,-21 21,9-31,-5 0,-15 5,-6-3,-6-2,-4-3,-11 5,-3-2,24-13,-1-1,1 0,-27 9,2-2,6-9,5-2,16-3,7-2,-18-4,31-6,31-3,4-1,16-34,23 9,29-21,-10 30,6 6,8 2,3 3,8-3,2 1,4 6,1 3,-4-2,0 1,-1 0,-1 0,-7 3,-4-1,-10-2,-3 0,35-2,-38 4,-20-4,-23 5,-69 19,-5 0,1 2,-4 0,11-5,1 0,-12 5,1 0,5-6,2-1,3 3,1 1,9-5,4-1,-17 3,20-5,29-13,8-10,34-10,22-11,28-3,14-2,0 5,-7 8,-8 7,-15 12,-3 2,-16 5,-3 0,-18 5,-11 7,-24 12,-42 15,-32 3,20-19,-4 0,2-4,0-2,-4-1,1-4,9-3,3-3,8 0,5-3,-24-3,30 0,24-4,13-6,6-12,20-6,19-13,25 3,16-4,4 3,-6 9,-4-1,-18 7,-6 6,-15 5,-12 8,-17 3,-53 2,-35 7,16 6,-6 2,-3-2,-1 1,-2 7,1 0,11-9,2-1,8-2,4 0,-21-2,31-3,21-4,14-3,36-22,6 1,35-21,-8 13,9 2,-4 5,6 0,9 0,-1 5,11-3,-2 9,-16 3,-12 5,-28 6,-17 4,-11 25,-37 12,-11 17,-30-10,8-13,10-20,20-5,18-13,65-46,0 12,6-3,10 1,1 13,4 6,17-3,6 2,-18 6,3 1,-1 1,-1 1,0 0,2 0,16-3,3 1,-4 1,-17 3,-3 0,1 1,12 0,2 0,-4 1,16 0,-5-1,-5-1,-4-2,-15 2,-5-2,-15 0,-7-1,9-5,-25 8,-34 6,-36 4,-50 10,27-3,-5 2,-6 4,-4 2,-13 0,-3 1,6-1,-4 1,16-5,-3 0,2 0,9 0,2 0,-2-1,-5 2,-2-1,3 0,-13 4,5 0,9-1,5 0,-24 1,40-5,37-13,63-13,40-9,-21 10,7 1,7 0,3 1,6 4,3 0,-24 1,2 0,1 0,2 1,1 1,0-2,3-2,2-1,-1-1,-1 0,0 0,-1 0,-6 1,0-1,0-1,2-2,-1-2,-1 1,20-3,-1 1,-3 0,-4 1,-19 5,-4 2,37 0,-44 7,-18 3,-26 3,-4 16,-29 10,-18 24,4-23,-7-1,-13 7,-7-2,-14-5,-6-3,19-6,-2 1,-2-3,-9-5,-3-2,1 0,7 4,2 2,-1-2,-6-1,1-1,1 2,-21 8,3 1,1-4,3 0,6-1,5-1,16-4,5-1,-35 13,41-10,25-6,21-8,71-35,-12 9,0 0,2 0,19-6,4 4,16 6,-40 11,2 2,12 1,1 1,1 1,-1 0,-2 2,-1 0,-7 1,-3-1,31 2,-10 0,-28 0,-9 0,-19 3,-10 2,-50 14,-14-11,-42 8,-4-16,42 0,-1 0,-5 0,-2 0,-13 0,-3 0,-3 0,-2 0,-7 0,0 0,5 0,4 0,10 0,6 0,13 0,6 0,-13 0,36 0,18 0,56 0,20 0,-14-1,4-1,7 1,3-2,4-2,2 0,1-1,0 0,7-1,1-1,-5-1,2-2,7-1,2 0,-1 1,0 0,3-4,-2 0,-13 7,-3 0,-7-3,-5 1,22-3,-26 6,-17 2,-18 5,-3 0,-7 0,-72 16,-1-1,-10 1,-10 0,-4 0,-3-1,20-6,-2-1,-3 0,-12 0,-3 0,1-1,4-3,1-2,-2 1,-10 2,-3-1,2 0,6-3,2-1,0 1,7 2,0 1,0 0,-1-1,0-1,4 2,-17 5,3 2,-1-5,3 1,9 4,5-2,11-6,3-2,6 2,2 0,2-2,2-2,-42 1,14 0,11 0,21 0,13-1,8-4,13-4,4-9,22 3,28-9,38 8,-31 7,1 0,8 1,-1 1,-7 3,0 1,2 0,1 0,-5 3,2 0,8 0,1 0,-2 0,0 0,2 0,-1 0,36 0,-20 0,-28 3,-22 6,-12 9,-33 6,-26 9,-34 1,30-18,-1 1,-3 3,-1-1,2-5,-1 0,-1 3,0 0,1 0,0-2,-5 0,1 0,2 1,1 0,2-2,0-3,-37 4,19-6,20-9,23 0,15-7,12-8,18-7,28-5,30 1,17 0,-39 12,0 1,2 3,0 0,3-3,2 1,4 3,0 2,-1-4,0 1,-3 0,0-1,-3 0,-2-1,42-9,-17 6,-20 9,-20 4,-16 4,-13 4,-27 25,-28 4,3-8,-6-2,-2-4,-3-3,-7 0,0-2,9-2,1-1,-43 8,13-5,9-9,4-4,14-3,9 0,21 0,10-2,11-24,20 2,14-21,26 15,3 6,11 13,-11 6,9 5,-10 0,3 0,-14 0,-5 0,-15 0,-7 0,-72-4,-1 3,-6-2,-5 2,-32 7,2 12,17 8,15 9,16-4,13-1,10-6,12-1,4-10,47-8,-6-25,34-11,-19-14,-12 3,-7-1,-12 1,-10-3,-8 2,-12 12,-20 11,-18 14,-16 9,-7 14,7 11,9 4,8 5,22-14,4 3,15-5,0-1,6-1,16-8,8-3,23-8,3 0,4 0,-5-13,-6-10,-10-15,-15-1,-9 8,-14 12,-24 12,-12 6,-21 18,4 5,11 17,15-5,17-3,9-5,5-8,12-8,17-3,17-7,19-1,4-15,5 0,-6-19,-10 10,-13-2,-14 5,-17 1,-9 4,-27 6,-19 5,-26 5,-11 1,2 0,14 0,24 9,12 7,20 6,4-7,27-6,7-10,32 3,8-2,11 0,9-10,-2-9,-11-21,-9-11,-25-8,-15 4,-18 10,-18 17,-38 13,-20 11,-33 6,13 11,10 12,26 8,23 6,12-9,11-7,10-10,20-8,26-5,23 0,13-12,2-14,-11-9,-13-12,-24 6,-24 2,-19 12,-34 10,-36 11,-28 9,42 7,1 3,4 2,4 3,-21 25,23 4,22-12,15-2,3-7,17-11,34-5,43-7,-27-2,6-2,14 2,6-2,-18 1,3-1,-2-2,26-3,1-3,-20 2,2-1,-2-3,-12-4,-1-1,-1-1,1 1,0 1,-1-3,28-11,-6-2,-20 8,-6 2,28-14,-46 13,-40 16,-50 2,-10 6,-10 5,-18 4,-8 2,9 0,-5 1,1 3,5 1,2 2,-2 1,-9 0,-1 1,2 2,5 1,2 3,1-1,5-3,0 0,1 2,1 2,0 1,3-1,-20 6,6-1,17-3,6-1,-22 11,53-11,27-21,63 4,11-29,-5 8,5 0,-6-6,1-1,13-3,1 2,-6 3,1 2,6-1,0 0,-4 1,-1-1,-7-2,-1-1,-3-3,-4-2,21-18,-28-1,-34 16,-39 8,-46 12,18 6,-4 3,-11 5,-3 2,-2 3,0 2,8 2,3 3,2-1,2 0,-31 17,27 0,26-6,17-7,16-9,63-8,12-23,-11 4,6-2,3-10,-1-4,-2 5,0-1,3-5,-2 1,-11 5,-4 1,33-17,-35 3,-25 16,-32-3,-56 16,12 2,-7 2,-32 1,-8 2,26 0,-2 1,-2 1,-11 2,-2 1,1 1,4 0,1 1,0 1,-4 4,-1 1,3 1,10-2,3 0,1 2,-25 10,5 2,22-6,9 1,-8 15,38-11,33-16,33-2,21-8,-13-3,4-3,2-5,3-4,12-4,2-4,-1-4,2-1,10-3,0 1,-6 1,-2-1,-2 2,-4-1,-14 2,-4 1,19-19,-34 6,-20 11,-38 8,-33 10,-35 7,35 2,-2 2,-1 2,1 4,0 2,2 5,4 5,3 4,4 7,4 3,-19 30,10 12,29-20,4-2,17-20,7-16,29-9,37-8,-20 1,5-2,13 1,1-2,1-4,0-2,-3 0,-1-2,-7-6,-5-1,32-10,-32-2,-23 7,-22 6,-78 5,-9 20,13 2,-3 4,6 5,4 4,-23 24,12-4,35-12,17-5,18-14,25-3,14-8,24-6,-3-11,1-9,-10-14,-3-9,-15-13,-4-1,-19 7,-16 21,-52 18,-36 14,22 10,-4 6,-3 0,1 4,1 10,2 3,5-1,3 2,10-1,4-1,-32 21,29-8,26-19,21-10,73-9,13-8,-10-3,4-2,-8 0,-1-3,0-3,-1-2,-9 0,-4 0,30-13,-32 3,-28 5,-39 9,-67 4,30 6,-5 1,-29 5,-4 3,10-1,1 2,-1 5,2 1,17-1,5 0,-27 11,43-3,28-11,103-5,6-24,-9 8,5-2,-11-4,-3-3,-3 0,-3 0,-3 2,-2 0,-13-1,-4 1,14-7,-27 11,-36 8,-62 26,12-3,-6 4,-21 11,-4 3,-5 3,1-1,9-2,3 1,9-4,5 0,-27 16,35-6,28-13,19-14,65-7,5-18,-10 3,2-3,-7-5,-3-3,30-14,-5 0,-24-2,-8 9,-22-3,-9 13,-54 4,-12 37,9-7,-2 5,2 8,3 4,6-2,2-2,-17 14,28-17,17-21,45-3,-6-8,24-12,-24-1,-5-10,-8 4,-7 4,-5-7,-24 2,-6-11,-19 5,-3 4,12 12,8 7,16 2,53-5,3 0,47-3,-14-4,1-8,-6-8,-14-5,-16 7,-20-3,-23 15,-43 1,-35 11,27 4,-3 3,-5 7,-1 2,8-1,1 4,4 7,2 3,-27 13,22 2,23-12,14-8,15-10,27-11,29-27,-12 8,5-2,15-9,2-1,-2 0,-1 2,3 4,-2 1,-14 3,-4 1,28-11,-27 10,-27 4,-21 13,-50-3,-27 26,15-3,-4 4,0 8,0 4,1-1,1 3,8 2,3-1,-24 13,25 2,25-19,18-7,15-12,31-6,26-12,31-13,-38 6,0-3,-2-2,0-1,-3 2,-2 0,26-18,-28 1,-27 2,-38 0,-44 9,-33 11,35 9,-1 2,-37 4,26 25,25 9,20 30,5-1,13 6,2-14,5-2,0-21,10-11,13-12,19-8,12-21,-6-6,-1-25,-22 3,-8-5,-24 13,-37 15,-20 10,-26 18,14 18,18 1,28 14,17-10,11-4,2-6,3-3,16-6,4-5,13-2,-4-11,-3-21,-8-13,-9-24,-9 8,-21 15,-15 19,-13 20,-5 14,12 7,17 12,10 4,10 3,2-6,0-3,0-4,0-9,17 0,2-10,21-4,1-23,2-13,-2-21,-9 5,-12 0,-10 19,-12 11,-19 14,-15 15,-12 24,1 15,18 12,12-6,14-18,12-14,17-8,22-7,29-3,16 0,-35 0,4 0,2-5,2-2,5 0,2-2,5-4,1-3,-1-4,1-3,4 0,2-1,-1-2,-2-1,-6 2,-3 2,-8 6,-4 2,28-7,-32 14,-27 4,-24 7,-75 24,16-11,-8 1,-27 9,-8 1,22-9,-3-1,-1 0,0 0,-1 0,0-1,-1-1,-1 0,0-1,-4-1,-1-2,3 0,11-3,3 0,1-2,-31 0,8-2,27-1,8 0,-12-3,55 0,79-15,18-1,-16 3,5 0,-2 2,1 1,5 4,3 3,9-2,1 3,4 1,0 2,0-1,1 0,-5 0,-3 0,-10 0,-5 0,-11 0,-7 0,9-6,-27-2,-41 0,-53-5,5 8,-8 0,-19-3,-6 1,-12 2,-3 1,33 1,0 0,0 2,1-1,-1 2,1 2,-29 5,2 4,7-1,4 4,10 5,6 3,16-5,6 0,-13 11,37-15,24-6,47-8,18-9,-19 4,3-1,1-3,1 0,-1 2,0 0,3-2,1-1,3 1,1 0,-7 0,0 0,0-3,-1 0,32-7,-16 0,-23-1,-25 5,-57 5,-64 3,30 7,-6 2,-21 0,-2 1,10 4,1 3,6-1,5 2,15 1,6 1,-14 3,37-10,26-3,51-18,3 0,40-19,-38 21,2 0,5-5,3 0,15-1,4 2,2-2,0 2,4-1,-2 4,-8 6,-3 2,-4-1,-2 0,-8 5,-1-1,-5-4,-1-1,1-1,-2 0,35-14,-13 4,-23 8,-21 6,-22 6,-83 34,-8-3,5-1,-8 2,1-2,-2-2,-1-4,-1 0,25-6,0 1,1-2,-23 5,4-1,9-2,5-1,16-2,4-2,-15 0,40-10,17-7,83-38,-8 17,1-4,4 1,-16 13,1 3,12-1,2 3,-4 2,2 2,10-2,1 1,-12 3,-2 1,-6-3,-3 0,27 1,-26 2,-22 2,-11 0,-18 0,-87 20,23-4,-6 2,-26 5,-6 0,27-6,-2 0,2-2,-21 4,1-1,-6-2,2-1,17-1,3-2,6-3,6-2,-14 2,31-12,38-7,47-8,19-5,-10 12,4 2,6 2,2 1,10 2,3 2,5 1,1 2,7-1,0 0,-6 0,0 0,0 0,-3 0,-12 0,-4 0,-10 0,-5 0,15 0,-31 0,-32 0,-54 0,4 0,-7 0,-19 0,-5 0,-9 0,-6 0,20 0,-2 0,0 0,4-1,1 1,-1 1,-4 0,0 2,1 2,3 3,1 3,3 1,-14 7,5 4,1 3,7 1,-19 15,42-11,30-14,19-8,63-11,9-17,-12 6,4-2,0-8,0-1,0 1,1 1,2-1,1 3,3 4,0 2,-10 3,-1 2,5 2,0 1,-10-1,-1 1,2 0,-2 0,34-10,-25 6,-29 2,-35 6,-45 2,-49 0,25 5,-6 2,-17 1,-4 2,0 5,0 0,29-6,0-1,0 1,-24 5,4 1,10-4,6 1,15 1,6 1,-10 7,42-10,109-18,-3-5,-7-2,4 0,-19 6,-3-1,-4-1,-1 1,-2 5,-2 0,36-8,-14 0,-18-6,-19-4,-18 6,-16 7,-91 5,0 21,12-7,-4 2,15 6,4 3,8 0,4 1,0 1,3 0,-15 18,12 0,24-14,20-11,54-24,7-17,-4 5,3-2,-7 0,1 1,11-1,2 2,3 0,1 1,6 0,-1 0,-6 2,-2 0,-6 1,-4 0,26-6,-30 5,-36 11,-78 2,-28 4,17 0,-4 0,10 0,1 0,4 1,2-2,-34-19,23-23,37 14,15-10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DFB2A-2FE2-6D4A-83C9-8F0EEAD6C00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095C5-1A54-544C-9477-B0B596E38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2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2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357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8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031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13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77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94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113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08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76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0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86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66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73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031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5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066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20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96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95C5-1A54-544C-9477-B0B596E385E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508127" y="5372910"/>
            <a:ext cx="1747520" cy="510540"/>
          </a:xfrm>
          <a:custGeom>
            <a:avLst/>
            <a:gdLst/>
            <a:ahLst/>
            <a:cxnLst/>
            <a:rect l="l" t="t" r="r" b="b"/>
            <a:pathLst>
              <a:path w="1747520" h="510539">
                <a:moveTo>
                  <a:pt x="1742820" y="0"/>
                </a:moveTo>
                <a:lnTo>
                  <a:pt x="0" y="394677"/>
                </a:lnTo>
                <a:lnTo>
                  <a:pt x="13970" y="510070"/>
                </a:lnTo>
                <a:lnTo>
                  <a:pt x="1747253" y="109219"/>
                </a:lnTo>
                <a:lnTo>
                  <a:pt x="1742820" y="0"/>
                </a:lnTo>
                <a:close/>
              </a:path>
            </a:pathLst>
          </a:custGeom>
          <a:solidFill>
            <a:srgbClr val="4969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41439" y="5503051"/>
            <a:ext cx="1122045" cy="325755"/>
          </a:xfrm>
          <a:custGeom>
            <a:avLst/>
            <a:gdLst/>
            <a:ahLst/>
            <a:cxnLst/>
            <a:rect l="l" t="t" r="r" b="b"/>
            <a:pathLst>
              <a:path w="1122045" h="325754">
                <a:moveTo>
                  <a:pt x="1111783" y="0"/>
                </a:moveTo>
                <a:lnTo>
                  <a:pt x="0" y="265214"/>
                </a:lnTo>
                <a:lnTo>
                  <a:pt x="15646" y="325386"/>
                </a:lnTo>
                <a:lnTo>
                  <a:pt x="1121625" y="37845"/>
                </a:lnTo>
                <a:lnTo>
                  <a:pt x="1111783" y="0"/>
                </a:lnTo>
                <a:close/>
              </a:path>
            </a:pathLst>
          </a:custGeom>
          <a:solidFill>
            <a:srgbClr val="E6C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713120" y="5288061"/>
            <a:ext cx="735330" cy="276225"/>
          </a:xfrm>
          <a:custGeom>
            <a:avLst/>
            <a:gdLst/>
            <a:ahLst/>
            <a:cxnLst/>
            <a:rect l="l" t="t" r="r" b="b"/>
            <a:pathLst>
              <a:path w="735329" h="276225">
                <a:moveTo>
                  <a:pt x="711758" y="0"/>
                </a:moveTo>
                <a:lnTo>
                  <a:pt x="0" y="128651"/>
                </a:lnTo>
                <a:lnTo>
                  <a:pt x="21526" y="276148"/>
                </a:lnTo>
                <a:lnTo>
                  <a:pt x="735304" y="90576"/>
                </a:lnTo>
                <a:lnTo>
                  <a:pt x="711758" y="0"/>
                </a:lnTo>
                <a:close/>
              </a:path>
            </a:pathLst>
          </a:custGeom>
          <a:solidFill>
            <a:srgbClr val="DF6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531483" y="3232023"/>
            <a:ext cx="5416550" cy="2718435"/>
          </a:xfrm>
          <a:custGeom>
            <a:avLst/>
            <a:gdLst/>
            <a:ahLst/>
            <a:cxnLst/>
            <a:rect l="l" t="t" r="r" b="b"/>
            <a:pathLst>
              <a:path w="5416550" h="2718435">
                <a:moveTo>
                  <a:pt x="19939" y="0"/>
                </a:moveTo>
                <a:lnTo>
                  <a:pt x="0" y="2527388"/>
                </a:lnTo>
                <a:lnTo>
                  <a:pt x="4993830" y="2718054"/>
                </a:lnTo>
                <a:lnTo>
                  <a:pt x="5416296" y="138607"/>
                </a:lnTo>
                <a:lnTo>
                  <a:pt x="199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531483" y="3232023"/>
            <a:ext cx="5416550" cy="2718435"/>
          </a:xfrm>
          <a:custGeom>
            <a:avLst/>
            <a:gdLst/>
            <a:ahLst/>
            <a:cxnLst/>
            <a:rect l="l" t="t" r="r" b="b"/>
            <a:pathLst>
              <a:path w="5416550" h="2718435">
                <a:moveTo>
                  <a:pt x="4993830" y="2718054"/>
                </a:moveTo>
                <a:lnTo>
                  <a:pt x="0" y="2527388"/>
                </a:lnTo>
                <a:lnTo>
                  <a:pt x="398" y="2476840"/>
                </a:lnTo>
                <a:lnTo>
                  <a:pt x="797" y="2426292"/>
                </a:lnTo>
                <a:lnTo>
                  <a:pt x="1195" y="2375744"/>
                </a:lnTo>
                <a:lnTo>
                  <a:pt x="1594" y="2325197"/>
                </a:lnTo>
                <a:lnTo>
                  <a:pt x="1992" y="2274649"/>
                </a:lnTo>
                <a:lnTo>
                  <a:pt x="2391" y="2224101"/>
                </a:lnTo>
                <a:lnTo>
                  <a:pt x="2790" y="2173553"/>
                </a:lnTo>
                <a:lnTo>
                  <a:pt x="3189" y="2123005"/>
                </a:lnTo>
                <a:lnTo>
                  <a:pt x="3587" y="2072457"/>
                </a:lnTo>
                <a:lnTo>
                  <a:pt x="3986" y="2021909"/>
                </a:lnTo>
                <a:lnTo>
                  <a:pt x="4385" y="1971362"/>
                </a:lnTo>
                <a:lnTo>
                  <a:pt x="4784" y="1920814"/>
                </a:lnTo>
                <a:lnTo>
                  <a:pt x="5182" y="1870266"/>
                </a:lnTo>
                <a:lnTo>
                  <a:pt x="5581" y="1819718"/>
                </a:lnTo>
                <a:lnTo>
                  <a:pt x="5980" y="1769171"/>
                </a:lnTo>
                <a:lnTo>
                  <a:pt x="6379" y="1718623"/>
                </a:lnTo>
                <a:lnTo>
                  <a:pt x="6778" y="1668075"/>
                </a:lnTo>
                <a:lnTo>
                  <a:pt x="7177" y="1617528"/>
                </a:lnTo>
                <a:lnTo>
                  <a:pt x="7576" y="1566980"/>
                </a:lnTo>
                <a:lnTo>
                  <a:pt x="7974" y="1516432"/>
                </a:lnTo>
                <a:lnTo>
                  <a:pt x="8373" y="1465885"/>
                </a:lnTo>
                <a:lnTo>
                  <a:pt x="8772" y="1415337"/>
                </a:lnTo>
                <a:lnTo>
                  <a:pt x="9171" y="1364789"/>
                </a:lnTo>
                <a:lnTo>
                  <a:pt x="9570" y="1314242"/>
                </a:lnTo>
                <a:lnTo>
                  <a:pt x="9969" y="1263694"/>
                </a:lnTo>
                <a:lnTo>
                  <a:pt x="10368" y="1213146"/>
                </a:lnTo>
                <a:lnTo>
                  <a:pt x="10767" y="1162599"/>
                </a:lnTo>
                <a:lnTo>
                  <a:pt x="11166" y="1112051"/>
                </a:lnTo>
                <a:lnTo>
                  <a:pt x="11565" y="1061503"/>
                </a:lnTo>
                <a:lnTo>
                  <a:pt x="11964" y="1010956"/>
                </a:lnTo>
                <a:lnTo>
                  <a:pt x="12362" y="960408"/>
                </a:lnTo>
                <a:lnTo>
                  <a:pt x="12761" y="909860"/>
                </a:lnTo>
                <a:lnTo>
                  <a:pt x="13160" y="859313"/>
                </a:lnTo>
                <a:lnTo>
                  <a:pt x="13559" y="808765"/>
                </a:lnTo>
                <a:lnTo>
                  <a:pt x="13958" y="758217"/>
                </a:lnTo>
                <a:lnTo>
                  <a:pt x="14357" y="707670"/>
                </a:lnTo>
                <a:lnTo>
                  <a:pt x="14756" y="657122"/>
                </a:lnTo>
                <a:lnTo>
                  <a:pt x="15154" y="606574"/>
                </a:lnTo>
                <a:lnTo>
                  <a:pt x="15553" y="556026"/>
                </a:lnTo>
                <a:lnTo>
                  <a:pt x="15952" y="505478"/>
                </a:lnTo>
                <a:lnTo>
                  <a:pt x="16351" y="454931"/>
                </a:lnTo>
                <a:lnTo>
                  <a:pt x="16749" y="404383"/>
                </a:lnTo>
                <a:lnTo>
                  <a:pt x="17148" y="353835"/>
                </a:lnTo>
                <a:lnTo>
                  <a:pt x="17547" y="303287"/>
                </a:lnTo>
                <a:lnTo>
                  <a:pt x="17946" y="252739"/>
                </a:lnTo>
                <a:lnTo>
                  <a:pt x="18344" y="202191"/>
                </a:lnTo>
                <a:lnTo>
                  <a:pt x="18743" y="151643"/>
                </a:lnTo>
                <a:lnTo>
                  <a:pt x="19141" y="101096"/>
                </a:lnTo>
                <a:lnTo>
                  <a:pt x="19540" y="50548"/>
                </a:lnTo>
                <a:lnTo>
                  <a:pt x="19939" y="0"/>
                </a:lnTo>
                <a:lnTo>
                  <a:pt x="5416296" y="138607"/>
                </a:lnTo>
                <a:lnTo>
                  <a:pt x="4993830" y="2718054"/>
                </a:lnTo>
                <a:close/>
              </a:path>
            </a:pathLst>
          </a:custGeom>
          <a:ln w="19049">
            <a:solidFill>
              <a:srgbClr val="DF68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0"/>
            <a:ext cx="5885180" cy="1484630"/>
          </a:xfrm>
          <a:custGeom>
            <a:avLst/>
            <a:gdLst/>
            <a:ahLst/>
            <a:cxnLst/>
            <a:rect l="l" t="t" r="r" b="b"/>
            <a:pathLst>
              <a:path w="5885180" h="1484630">
                <a:moveTo>
                  <a:pt x="5351310" y="0"/>
                </a:moveTo>
                <a:lnTo>
                  <a:pt x="0" y="0"/>
                </a:lnTo>
                <a:lnTo>
                  <a:pt x="0" y="1484337"/>
                </a:lnTo>
                <a:lnTo>
                  <a:pt x="5884926" y="1467929"/>
                </a:lnTo>
                <a:lnTo>
                  <a:pt x="5351310" y="0"/>
                </a:lnTo>
                <a:close/>
              </a:path>
            </a:pathLst>
          </a:custGeom>
          <a:solidFill>
            <a:srgbClr val="4969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2470" y="422776"/>
            <a:ext cx="11287058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934" y="2390786"/>
            <a:ext cx="11404130" cy="1708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94278" y="6421460"/>
            <a:ext cx="184150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4.xml"/><Relationship Id="rId12" Type="http://schemas.openxmlformats.org/officeDocument/2006/relationships/image" Target="../media/image8.png"/><Relationship Id="rId2" Type="http://schemas.openxmlformats.org/officeDocument/2006/relationships/customXml" Target="../ink/ink1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5.xml"/><Relationship Id="rId11" Type="http://schemas.openxmlformats.org/officeDocument/2006/relationships/customXml" Target="../ink/ink3.xml"/><Relationship Id="rId15" Type="http://schemas.openxmlformats.org/officeDocument/2006/relationships/image" Target="../media/image1.png"/><Relationship Id="rId10" Type="http://schemas.openxmlformats.org/officeDocument/2006/relationships/image" Target="../media/image7.png"/><Relationship Id="rId9" Type="http://schemas.openxmlformats.org/officeDocument/2006/relationships/customXml" Target="../ink/ink2.xml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tech.org/getting-started/blueprin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tech.org/getting-started/blueprin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8.xml"/><Relationship Id="rId12" Type="http://schemas.openxmlformats.org/officeDocument/2006/relationships/image" Target="../media/image8.png"/><Relationship Id="rId2" Type="http://schemas.openxmlformats.org/officeDocument/2006/relationships/customXml" Target="../ink/ink5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5.xml"/><Relationship Id="rId11" Type="http://schemas.openxmlformats.org/officeDocument/2006/relationships/customXml" Target="../ink/ink7.xml"/><Relationship Id="rId15" Type="http://schemas.openxmlformats.org/officeDocument/2006/relationships/image" Target="../media/image1.png"/><Relationship Id="rId10" Type="http://schemas.openxmlformats.org/officeDocument/2006/relationships/image" Target="../media/image7.png"/><Relationship Id="rId9" Type="http://schemas.openxmlformats.org/officeDocument/2006/relationships/customXml" Target="../ink/ink6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D6B0800B-89A7-97FA-1EC3-8E973C236D64}"/>
                  </a:ext>
                </a:extLst>
              </p14:cNvPr>
              <p14:cNvContentPartPr/>
              <p14:nvPr/>
            </p14:nvContentPartPr>
            <p14:xfrm>
              <a:off x="2595393" y="2340327"/>
              <a:ext cx="1137600" cy="38340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D6B0800B-89A7-97FA-1EC3-8E973C236D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41393" y="2232327"/>
                <a:ext cx="124524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777D93B7-F1AB-5DD6-D040-ED81B2564067}"/>
                  </a:ext>
                </a:extLst>
              </p14:cNvPr>
              <p14:cNvContentPartPr/>
              <p14:nvPr/>
            </p14:nvContentPartPr>
            <p14:xfrm>
              <a:off x="3058353" y="2156727"/>
              <a:ext cx="1009080" cy="53604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777D93B7-F1AB-5DD6-D040-ED81B256406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4353" y="2049087"/>
                <a:ext cx="1116720" cy="7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DEC18E47-E7A7-E904-08B5-5D5ACC86F349}"/>
                  </a:ext>
                </a:extLst>
              </p14:cNvPr>
              <p14:cNvContentPartPr/>
              <p14:nvPr/>
            </p14:nvContentPartPr>
            <p14:xfrm>
              <a:off x="2727153" y="2422407"/>
              <a:ext cx="1060920" cy="243360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DEC18E47-E7A7-E904-08B5-5D5ACC86F34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73513" y="2314407"/>
                <a:ext cx="116856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2E0D302B-90F5-4A56-D639-320E0ABA4A1E}"/>
                  </a:ext>
                </a:extLst>
              </p14:cNvPr>
              <p14:cNvContentPartPr/>
              <p14:nvPr/>
            </p14:nvContentPartPr>
            <p14:xfrm>
              <a:off x="2631393" y="2308647"/>
              <a:ext cx="1398960" cy="380160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2E0D302B-90F5-4A56-D639-320E0ABA4A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77753" y="2201007"/>
                <a:ext cx="1506600" cy="5958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F073E4-8E7B-4FAB-91BD-7FAFE6C01B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62021" y="931069"/>
            <a:ext cx="7067959" cy="49958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33">
            <a:extLst>
              <a:ext uri="{FF2B5EF4-FFF2-40B4-BE49-F238E27FC236}">
                <a16:creationId xmlns:a16="http://schemas.microsoft.com/office/drawing/2014/main" id="{770E6259-5A5D-40C7-B4E8-2EFD2A7FBE5F}"/>
              </a:ext>
            </a:extLst>
          </p:cNvPr>
          <p:cNvSpPr/>
          <p:nvPr/>
        </p:nvSpPr>
        <p:spPr>
          <a:xfrm>
            <a:off x="3350258" y="6077506"/>
            <a:ext cx="8701636" cy="373591"/>
          </a:xfrm>
          <a:prstGeom prst="roundRect">
            <a:avLst>
              <a:gd name="adj" fmla="val 23502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algn="ctr"/>
            <a:endParaRPr lang="ru-RU" sz="105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algn="ctr"/>
            <a:endParaRPr lang="ru-RU" sz="105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algn="ctr"/>
            <a:endParaRPr lang="ru-RU" sz="105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algn="ctr"/>
            <a:endParaRPr lang="ru-RU" sz="105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D8EDC8AF-A897-5729-D07F-B8A5AF4121E8}"/>
              </a:ext>
            </a:extLst>
          </p:cNvPr>
          <p:cNvSpPr/>
          <p:nvPr/>
        </p:nvSpPr>
        <p:spPr>
          <a:xfrm>
            <a:off x="10751147" y="803904"/>
            <a:ext cx="1300747" cy="428789"/>
          </a:xfrm>
          <a:prstGeom prst="roundRect">
            <a:avLst/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УЧЕНИК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4DE7E39-906A-71CF-6C71-77C6C5C1691F}"/>
              </a:ext>
            </a:extLst>
          </p:cNvPr>
          <p:cNvSpPr/>
          <p:nvPr/>
        </p:nvSpPr>
        <p:spPr>
          <a:xfrm>
            <a:off x="3350258" y="803904"/>
            <a:ext cx="2209800" cy="434763"/>
          </a:xfrm>
          <a:prstGeom prst="roundRect">
            <a:avLst/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ПРЕДСТАВИТЕЛЬ ОТ КОМПАНИИ (ПАРТНЕР)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30777ACE-4927-1E8D-BEF6-DDD97AA7AC5B}"/>
              </a:ext>
            </a:extLst>
          </p:cNvPr>
          <p:cNvSpPr/>
          <p:nvPr/>
        </p:nvSpPr>
        <p:spPr>
          <a:xfrm>
            <a:off x="5748174" y="803904"/>
            <a:ext cx="2416940" cy="428789"/>
          </a:xfrm>
          <a:prstGeom prst="roundRect">
            <a:avLst/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РУКОВОДИТЕЛЬ ИНДУСТРИИ (ШКОЛА)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CBBE338-129F-1BB3-C86F-65CA31A1D95B}"/>
              </a:ext>
            </a:extLst>
          </p:cNvPr>
          <p:cNvSpPr/>
          <p:nvPr/>
        </p:nvSpPr>
        <p:spPr>
          <a:xfrm>
            <a:off x="8353230" y="803904"/>
            <a:ext cx="2209800" cy="428789"/>
          </a:xfrm>
          <a:prstGeom prst="roundRect">
            <a:avLst/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ПЕДАГОГИ/ТЬЮТОРЫ ШКОЛЫ 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A20932AA-4C47-7456-2611-01AFF1BC8525}"/>
              </a:ext>
            </a:extLst>
          </p:cNvPr>
          <p:cNvSpPr/>
          <p:nvPr/>
        </p:nvSpPr>
        <p:spPr>
          <a:xfrm>
            <a:off x="236963" y="2109444"/>
            <a:ext cx="2917937" cy="503506"/>
          </a:xfrm>
          <a:prstGeom prst="roundRect">
            <a:avLst/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разработка технического задания проекта 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7612320A-5F66-CDBB-9B8D-4677B6A9113E}"/>
              </a:ext>
            </a:extLst>
          </p:cNvPr>
          <p:cNvSpPr/>
          <p:nvPr/>
        </p:nvSpPr>
        <p:spPr>
          <a:xfrm>
            <a:off x="236963" y="4464045"/>
            <a:ext cx="2917937" cy="578145"/>
          </a:xfrm>
          <a:prstGeom prst="roundRect">
            <a:avLst>
              <a:gd name="adj" fmla="val 18385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планирование конкретных результатов, которых хотелось бы достичь по итогу проекта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62C2604A-2F99-13C2-C62D-56C2EE0EE071}"/>
              </a:ext>
            </a:extLst>
          </p:cNvPr>
          <p:cNvSpPr/>
          <p:nvPr/>
        </p:nvSpPr>
        <p:spPr>
          <a:xfrm>
            <a:off x="236963" y="5161940"/>
            <a:ext cx="2917937" cy="249291"/>
          </a:xfrm>
          <a:prstGeom prst="roundRect">
            <a:avLst>
              <a:gd name="adj" fmla="val 24641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работа над проектом 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18A32852-126D-1B46-20C0-FB4A5900D280}"/>
              </a:ext>
            </a:extLst>
          </p:cNvPr>
          <p:cNvSpPr/>
          <p:nvPr/>
        </p:nvSpPr>
        <p:spPr>
          <a:xfrm>
            <a:off x="236963" y="2732700"/>
            <a:ext cx="2917937" cy="322362"/>
          </a:xfrm>
          <a:prstGeom prst="roundRect">
            <a:avLst>
              <a:gd name="adj" fmla="val 22833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разработка кейсов/задач   </a:t>
            </a:r>
          </a:p>
        </p:txBody>
      </p:sp>
      <p:sp>
        <p:nvSpPr>
          <p:cNvPr id="28" name="object 63">
            <a:extLst>
              <a:ext uri="{FF2B5EF4-FFF2-40B4-BE49-F238E27FC236}">
                <a16:creationId xmlns:a16="http://schemas.microsoft.com/office/drawing/2014/main" id="{2C622659-481A-5124-950D-90142D5759F5}"/>
              </a:ext>
            </a:extLst>
          </p:cNvPr>
          <p:cNvSpPr txBox="1"/>
          <p:nvPr/>
        </p:nvSpPr>
        <p:spPr>
          <a:xfrm>
            <a:off x="161877" y="6596079"/>
            <a:ext cx="5609294" cy="150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9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*Наставничество с 8 класса в рамках проектной деятельности  </a:t>
            </a:r>
            <a:endParaRPr sz="900" dirty="0">
              <a:solidFill>
                <a:srgbClr val="172159"/>
              </a:solidFill>
              <a:latin typeface="Gogh Medium" pitchFamily="2" charset="-52"/>
              <a:cs typeface="Lucida Sans Unicode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FBDC0321-A15F-FCEF-A1C4-36553DAA86EF}"/>
              </a:ext>
            </a:extLst>
          </p:cNvPr>
          <p:cNvSpPr/>
          <p:nvPr/>
        </p:nvSpPr>
        <p:spPr>
          <a:xfrm>
            <a:off x="236963" y="803904"/>
            <a:ext cx="2917937" cy="428789"/>
          </a:xfrm>
          <a:prstGeom prst="roundRect">
            <a:avLst/>
          </a:prstGeom>
          <a:solidFill>
            <a:srgbClr val="527FFF"/>
          </a:solidFill>
          <a:ln w="1587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Gogh Bold" pitchFamily="2" charset="-52"/>
                <a:cs typeface="Lucida Sans Unicode" panose="020B0602030504020204" pitchFamily="34" charset="0"/>
              </a:rPr>
              <a:t> I</a:t>
            </a:r>
            <a:r>
              <a:rPr lang="en-US" sz="1200" dirty="0">
                <a:solidFill>
                  <a:schemeClr val="bg1"/>
                </a:solidFill>
                <a:latin typeface="Gogh Bold" pitchFamily="2" charset="-52"/>
                <a:cs typeface="Lucida Sans Unicode" panose="020B0602030504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Gogh Bold" pitchFamily="2" charset="-52"/>
                <a:cs typeface="Lucida Sans Unicode" panose="020B0602030504020204" pitchFamily="34" charset="0"/>
              </a:rPr>
              <a:t>этап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6B869E-C949-4AAE-BE39-454B401514CB}"/>
              </a:ext>
            </a:extLst>
          </p:cNvPr>
          <p:cNvSpPr txBox="1"/>
          <p:nvPr/>
        </p:nvSpPr>
        <p:spPr>
          <a:xfrm>
            <a:off x="144824" y="98691"/>
            <a:ext cx="10606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-5" dirty="0">
                <a:solidFill>
                  <a:srgbClr val="172159"/>
                </a:solidFill>
                <a:latin typeface="Gogh Bold" pitchFamily="2" charset="-52"/>
              </a:rPr>
              <a:t>ИНДУСТРИАЛЬНЫЙ НАСТАВНИК </a:t>
            </a:r>
            <a:endParaRPr lang="ru-RU" sz="3600" dirty="0">
              <a:solidFill>
                <a:srgbClr val="172159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DDE22546-E20B-BB36-6591-80024602C7B3}"/>
              </a:ext>
            </a:extLst>
          </p:cNvPr>
          <p:cNvSpPr/>
          <p:nvPr/>
        </p:nvSpPr>
        <p:spPr>
          <a:xfrm>
            <a:off x="236963" y="1352443"/>
            <a:ext cx="2917937" cy="637251"/>
          </a:xfrm>
          <a:prstGeom prst="roundRect">
            <a:avLst/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обсуждение ключевых направлений и этапов работы, выстраивание взаимодействия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2C780A41-18AB-95E6-C1BB-0A2AA08144A3}"/>
              </a:ext>
            </a:extLst>
          </p:cNvPr>
          <p:cNvSpPr/>
          <p:nvPr/>
        </p:nvSpPr>
        <p:spPr>
          <a:xfrm>
            <a:off x="236963" y="3723351"/>
            <a:ext cx="2917937" cy="620944"/>
          </a:xfrm>
          <a:prstGeom prst="roundRect">
            <a:avLst>
              <a:gd name="adj" fmla="val 15066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встречи с учащимися: вводные лекции, презентация кейсов</a:t>
            </a:r>
          </a:p>
        </p:txBody>
      </p:sp>
      <p:sp>
        <p:nvSpPr>
          <p:cNvPr id="41" name="Скругленный прямоугольник 36">
            <a:extLst>
              <a:ext uri="{FF2B5EF4-FFF2-40B4-BE49-F238E27FC236}">
                <a16:creationId xmlns:a16="http://schemas.microsoft.com/office/drawing/2014/main" id="{EC253355-3B90-4E38-B56C-D24919C67958}"/>
              </a:ext>
            </a:extLst>
          </p:cNvPr>
          <p:cNvSpPr/>
          <p:nvPr/>
        </p:nvSpPr>
        <p:spPr>
          <a:xfrm>
            <a:off x="236963" y="3174812"/>
            <a:ext cx="2917937" cy="428789"/>
          </a:xfrm>
          <a:prstGeom prst="roundRect">
            <a:avLst/>
          </a:prstGeom>
          <a:solidFill>
            <a:srgbClr val="527FFF"/>
          </a:solidFill>
          <a:ln w="1587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Gogh Bold" pitchFamily="2" charset="-52"/>
                <a:cs typeface="Lucida Sans Unicode" panose="020B0602030504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gh Bold" pitchFamily="2" charset="-52"/>
                <a:cs typeface="Lucida Sans Unicode" panose="020B0602030504020204" pitchFamily="34" charset="0"/>
              </a:rPr>
              <a:t>II</a:t>
            </a:r>
            <a:r>
              <a:rPr lang="ru-RU" sz="1200" dirty="0">
                <a:solidFill>
                  <a:schemeClr val="bg1"/>
                </a:solidFill>
                <a:latin typeface="Gogh Bold" pitchFamily="2" charset="-52"/>
                <a:cs typeface="Lucida Sans Unicode" panose="020B0602030504020204" pitchFamily="34" charset="0"/>
              </a:rPr>
              <a:t> этап </a:t>
            </a:r>
          </a:p>
        </p:txBody>
      </p:sp>
      <p:sp>
        <p:nvSpPr>
          <p:cNvPr id="74" name="Скругленный прямоугольник 33">
            <a:extLst>
              <a:ext uri="{FF2B5EF4-FFF2-40B4-BE49-F238E27FC236}">
                <a16:creationId xmlns:a16="http://schemas.microsoft.com/office/drawing/2014/main" id="{6D17650C-868B-4418-B293-25B98F314462}"/>
              </a:ext>
            </a:extLst>
          </p:cNvPr>
          <p:cNvSpPr/>
          <p:nvPr/>
        </p:nvSpPr>
        <p:spPr>
          <a:xfrm>
            <a:off x="3350258" y="1353270"/>
            <a:ext cx="8701636" cy="1698806"/>
          </a:xfrm>
          <a:prstGeom prst="roundRect">
            <a:avLst>
              <a:gd name="adj" fmla="val 6013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algn="ctr"/>
            <a:endParaRPr lang="ru-RU" sz="105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algn="ctr"/>
            <a:endParaRPr lang="ru-RU" sz="105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algn="ctr"/>
            <a:endParaRPr lang="ru-RU" sz="105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algn="ctr"/>
            <a:endParaRPr lang="ru-RU" sz="105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77" name="Скругленный прямоугольник 33">
            <a:extLst>
              <a:ext uri="{FF2B5EF4-FFF2-40B4-BE49-F238E27FC236}">
                <a16:creationId xmlns:a16="http://schemas.microsoft.com/office/drawing/2014/main" id="{76D013C5-99F8-44E1-8A71-37F2B48B7221}"/>
              </a:ext>
            </a:extLst>
          </p:cNvPr>
          <p:cNvSpPr/>
          <p:nvPr/>
        </p:nvSpPr>
        <p:spPr>
          <a:xfrm>
            <a:off x="3350258" y="3723351"/>
            <a:ext cx="8701636" cy="1687880"/>
          </a:xfrm>
          <a:prstGeom prst="roundRect">
            <a:avLst>
              <a:gd name="adj" fmla="val 5690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algn="ctr"/>
            <a:endParaRPr lang="ru-RU" sz="105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algn="ctr"/>
            <a:endParaRPr lang="ru-RU" sz="105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algn="ctr"/>
            <a:endParaRPr lang="ru-RU" sz="105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algn="ctr"/>
            <a:endParaRPr lang="ru-RU" sz="105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46E7B02-7743-43E0-9961-1EF48AE5341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5560058" y="1018299"/>
            <a:ext cx="188116" cy="2987"/>
          </a:xfrm>
          <a:prstGeom prst="straightConnector1">
            <a:avLst/>
          </a:prstGeom>
          <a:ln w="12700">
            <a:solidFill>
              <a:srgbClr val="527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69081EA7-D192-4835-8B98-C16CC4F019F6}"/>
              </a:ext>
            </a:extLst>
          </p:cNvPr>
          <p:cNvCxnSpPr/>
          <p:nvPr/>
        </p:nvCxnSpPr>
        <p:spPr>
          <a:xfrm flipV="1">
            <a:off x="8170030" y="1016804"/>
            <a:ext cx="188116" cy="2987"/>
          </a:xfrm>
          <a:prstGeom prst="straightConnector1">
            <a:avLst/>
          </a:prstGeom>
          <a:ln w="12700">
            <a:solidFill>
              <a:srgbClr val="527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0C56C96A-CF97-4EFA-8E13-5E4834F67464}"/>
              </a:ext>
            </a:extLst>
          </p:cNvPr>
          <p:cNvCxnSpPr/>
          <p:nvPr/>
        </p:nvCxnSpPr>
        <p:spPr>
          <a:xfrm flipV="1">
            <a:off x="10563030" y="1018297"/>
            <a:ext cx="188116" cy="2987"/>
          </a:xfrm>
          <a:prstGeom prst="straightConnector1">
            <a:avLst/>
          </a:prstGeom>
          <a:ln w="12700">
            <a:solidFill>
              <a:srgbClr val="527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D87A0B9-0C1B-4537-BA76-D33DD6C5BAB8}"/>
              </a:ext>
            </a:extLst>
          </p:cNvPr>
          <p:cNvCxnSpPr>
            <a:cxnSpLocks/>
          </p:cNvCxnSpPr>
          <p:nvPr/>
        </p:nvCxnSpPr>
        <p:spPr>
          <a:xfrm>
            <a:off x="5638800" y="1301593"/>
            <a:ext cx="0" cy="51507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690E66B0-5382-4DB3-B628-86364EE17F44}"/>
              </a:ext>
            </a:extLst>
          </p:cNvPr>
          <p:cNvCxnSpPr>
            <a:cxnSpLocks/>
          </p:cNvCxnSpPr>
          <p:nvPr/>
        </p:nvCxnSpPr>
        <p:spPr>
          <a:xfrm>
            <a:off x="8320573" y="1301593"/>
            <a:ext cx="0" cy="51495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6EDA0A61-8162-411D-BEC1-10B1B5535E04}"/>
              </a:ext>
            </a:extLst>
          </p:cNvPr>
          <p:cNvCxnSpPr>
            <a:cxnSpLocks/>
          </p:cNvCxnSpPr>
          <p:nvPr/>
        </p:nvCxnSpPr>
        <p:spPr>
          <a:xfrm>
            <a:off x="10668000" y="1333516"/>
            <a:ext cx="0" cy="51507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1BE7E34-8895-4216-B8DC-C1C14FED2F40}"/>
              </a:ext>
            </a:extLst>
          </p:cNvPr>
          <p:cNvSpPr txBox="1"/>
          <p:nvPr/>
        </p:nvSpPr>
        <p:spPr>
          <a:xfrm>
            <a:off x="4275401" y="2064122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527FFF"/>
                </a:solidFill>
                <a:latin typeface="Wingdings"/>
                <a:cs typeface="Wingdings"/>
              </a:rPr>
              <a:t>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2756007-FC3D-4DD2-AB8B-97FFC984AAAE}"/>
              </a:ext>
            </a:extLst>
          </p:cNvPr>
          <p:cNvSpPr txBox="1"/>
          <p:nvPr/>
        </p:nvSpPr>
        <p:spPr>
          <a:xfrm>
            <a:off x="6794934" y="2064122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527FFF"/>
                </a:solidFill>
                <a:latin typeface="Wingdings"/>
                <a:cs typeface="Wingdings"/>
              </a:rPr>
              <a:t>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7A29DFC-04E7-45C8-BCB3-790A4C39317A}"/>
              </a:ext>
            </a:extLst>
          </p:cNvPr>
          <p:cNvSpPr txBox="1"/>
          <p:nvPr/>
        </p:nvSpPr>
        <p:spPr>
          <a:xfrm>
            <a:off x="4275401" y="4428571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527FFF"/>
                </a:solidFill>
                <a:latin typeface="Wingdings"/>
                <a:cs typeface="Wingdings"/>
              </a:rPr>
              <a:t>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503C1BA-4464-406E-B3B7-76638D0F6ADD}"/>
              </a:ext>
            </a:extLst>
          </p:cNvPr>
          <p:cNvSpPr txBox="1"/>
          <p:nvPr/>
        </p:nvSpPr>
        <p:spPr>
          <a:xfrm>
            <a:off x="6794934" y="4428571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527FFF"/>
                </a:solidFill>
                <a:latin typeface="Wingdings"/>
                <a:cs typeface="Wingdings"/>
              </a:rPr>
              <a:t>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42FC63E-55D5-41B1-8127-2B0DADDCF9C6}"/>
              </a:ext>
            </a:extLst>
          </p:cNvPr>
          <p:cNvSpPr txBox="1"/>
          <p:nvPr/>
        </p:nvSpPr>
        <p:spPr>
          <a:xfrm>
            <a:off x="11121784" y="4428571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527FFF"/>
                </a:solidFill>
                <a:latin typeface="Wingdings"/>
                <a:cs typeface="Wingdings"/>
              </a:rPr>
              <a:t>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819208D-7B40-44F2-8A8F-3D17C780EBD3}"/>
              </a:ext>
            </a:extLst>
          </p:cNvPr>
          <p:cNvSpPr txBox="1"/>
          <p:nvPr/>
        </p:nvSpPr>
        <p:spPr>
          <a:xfrm>
            <a:off x="9307992" y="4428571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527FFF"/>
                </a:solidFill>
                <a:latin typeface="Wingdings"/>
                <a:cs typeface="Wingdings"/>
              </a:rPr>
              <a:t>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F9464CF6-F4E1-4B63-A90F-D894E330E6A2}"/>
              </a:ext>
            </a:extLst>
          </p:cNvPr>
          <p:cNvSpPr/>
          <p:nvPr/>
        </p:nvSpPr>
        <p:spPr>
          <a:xfrm>
            <a:off x="236963" y="5530981"/>
            <a:ext cx="2917937" cy="428789"/>
          </a:xfrm>
          <a:prstGeom prst="roundRect">
            <a:avLst/>
          </a:prstGeom>
          <a:solidFill>
            <a:srgbClr val="527FFF"/>
          </a:solidFill>
          <a:ln w="1587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Gogh Bold" pitchFamily="2" charset="-52"/>
                <a:cs typeface="Lucida Sans Unicode" panose="020B0602030504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gh Bold" pitchFamily="2" charset="-52"/>
                <a:cs typeface="Lucida Sans Unicode" panose="020B0602030504020204" pitchFamily="34" charset="0"/>
              </a:rPr>
              <a:t>III</a:t>
            </a:r>
            <a:r>
              <a:rPr lang="ru-RU" sz="1200" dirty="0">
                <a:solidFill>
                  <a:schemeClr val="bg1"/>
                </a:solidFill>
                <a:latin typeface="Gogh Bold" pitchFamily="2" charset="-52"/>
                <a:cs typeface="Lucida Sans Unicode" panose="020B0602030504020204" pitchFamily="34" charset="0"/>
              </a:rPr>
              <a:t> этап </a:t>
            </a:r>
          </a:p>
        </p:txBody>
      </p:sp>
      <p:sp>
        <p:nvSpPr>
          <p:cNvPr id="40" name="Скругленный прямоугольник 15">
            <a:extLst>
              <a:ext uri="{FF2B5EF4-FFF2-40B4-BE49-F238E27FC236}">
                <a16:creationId xmlns:a16="http://schemas.microsoft.com/office/drawing/2014/main" id="{946DC143-6FBE-4194-9BE9-3368C8C6D490}"/>
              </a:ext>
            </a:extLst>
          </p:cNvPr>
          <p:cNvSpPr/>
          <p:nvPr/>
        </p:nvSpPr>
        <p:spPr>
          <a:xfrm>
            <a:off x="236963" y="6079519"/>
            <a:ext cx="2917937" cy="373591"/>
          </a:xfrm>
          <a:prstGeom prst="roundRect">
            <a:avLst>
              <a:gd name="adj" fmla="val 21988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оценка результатов проекта и обсуждений рекомендаций по развитию проекта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170C88-0174-4FD6-8103-1D4EC5F6174D}"/>
              </a:ext>
            </a:extLst>
          </p:cNvPr>
          <p:cNvSpPr txBox="1"/>
          <p:nvPr/>
        </p:nvSpPr>
        <p:spPr>
          <a:xfrm>
            <a:off x="4275401" y="610151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527FFF"/>
                </a:solidFill>
                <a:latin typeface="Wingdings"/>
                <a:cs typeface="Wingdings"/>
              </a:rPr>
              <a:t>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7DCF68-E868-437A-948E-DD3B209D3560}"/>
              </a:ext>
            </a:extLst>
          </p:cNvPr>
          <p:cNvSpPr txBox="1"/>
          <p:nvPr/>
        </p:nvSpPr>
        <p:spPr>
          <a:xfrm>
            <a:off x="6794934" y="610151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527FFF"/>
                </a:solidFill>
                <a:latin typeface="Wingdings"/>
                <a:cs typeface="Wingdings"/>
              </a:rPr>
              <a:t>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502E2A-CEFE-4CA8-ACEC-AB89319EC374}"/>
              </a:ext>
            </a:extLst>
          </p:cNvPr>
          <p:cNvSpPr txBox="1"/>
          <p:nvPr/>
        </p:nvSpPr>
        <p:spPr>
          <a:xfrm>
            <a:off x="11121784" y="610151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527FFF"/>
                </a:solidFill>
                <a:latin typeface="Wingdings"/>
                <a:cs typeface="Wingdings"/>
              </a:rPr>
              <a:t>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250041-6093-4DF2-A357-329C025AB2FE}"/>
              </a:ext>
            </a:extLst>
          </p:cNvPr>
          <p:cNvSpPr txBox="1"/>
          <p:nvPr/>
        </p:nvSpPr>
        <p:spPr>
          <a:xfrm>
            <a:off x="9307992" y="610151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527FFF"/>
                </a:solidFill>
                <a:latin typeface="Wingdings"/>
                <a:cs typeface="Wingdings"/>
              </a:rPr>
              <a:t>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749DC-48AF-49E5-5206-3A9988A481ED}"/>
              </a:ext>
            </a:extLst>
          </p:cNvPr>
          <p:cNvSpPr txBox="1"/>
          <p:nvPr/>
        </p:nvSpPr>
        <p:spPr>
          <a:xfrm>
            <a:off x="11799543" y="6391308"/>
            <a:ext cx="73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031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D201A99E-B375-4DF5-9CF5-005C9FEBBDB7}"/>
              </a:ext>
            </a:extLst>
          </p:cNvPr>
          <p:cNvSpPr txBox="1"/>
          <p:nvPr/>
        </p:nvSpPr>
        <p:spPr>
          <a:xfrm>
            <a:off x="4426" y="80314"/>
            <a:ext cx="9750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spc="105" dirty="0">
                <a:solidFill>
                  <a:srgbClr val="172159"/>
                </a:solidFill>
                <a:latin typeface="Gogh Bold" pitchFamily="2" charset="-52"/>
              </a:rPr>
              <a:t>ПРИМЕР ВЗАИМОДЕЙСТВИЯ С КОМПАНИЕЙ</a:t>
            </a:r>
            <a:endParaRPr lang="ru-RU" sz="3200" dirty="0"/>
          </a:p>
        </p:txBody>
      </p:sp>
      <p:pic>
        <p:nvPicPr>
          <p:cNvPr id="58" name="object 20">
            <a:extLst>
              <a:ext uri="{FF2B5EF4-FFF2-40B4-BE49-F238E27FC236}">
                <a16:creationId xmlns:a16="http://schemas.microsoft.com/office/drawing/2014/main" id="{7A6FD03E-0606-42EB-A102-B06648C8B7F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4013" y="106076"/>
            <a:ext cx="916129" cy="48663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48605FE-E4E1-4244-8FA2-F977F8CFA89A}"/>
              </a:ext>
            </a:extLst>
          </p:cNvPr>
          <p:cNvGrpSpPr/>
          <p:nvPr/>
        </p:nvGrpSpPr>
        <p:grpSpPr>
          <a:xfrm>
            <a:off x="914400" y="854725"/>
            <a:ext cx="9565850" cy="5356797"/>
            <a:chOff x="2515012" y="881252"/>
            <a:chExt cx="9565850" cy="5356797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0D59D88F-1403-4F69-A505-587B521D9654}"/>
                </a:ext>
              </a:extLst>
            </p:cNvPr>
            <p:cNvSpPr/>
            <p:nvPr/>
          </p:nvSpPr>
          <p:spPr>
            <a:xfrm>
              <a:off x="9738868" y="1588882"/>
              <a:ext cx="2326350" cy="4649167"/>
            </a:xfrm>
            <a:prstGeom prst="roundRect">
              <a:avLst>
                <a:gd name="adj" fmla="val 4472"/>
              </a:avLst>
            </a:prstGeom>
            <a:solidFill>
              <a:srgbClr val="F3F3F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8187E035-9E4C-4636-8DA5-31A8315642DA}"/>
                </a:ext>
              </a:extLst>
            </p:cNvPr>
            <p:cNvSpPr/>
            <p:nvPr/>
          </p:nvSpPr>
          <p:spPr>
            <a:xfrm>
              <a:off x="7345881" y="1600980"/>
              <a:ext cx="2326350" cy="4637069"/>
            </a:xfrm>
            <a:prstGeom prst="roundRect">
              <a:avLst>
                <a:gd name="adj" fmla="val 4472"/>
              </a:avLst>
            </a:prstGeom>
            <a:solidFill>
              <a:srgbClr val="F3F3F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Прямоугольник: скругленные углы 69">
              <a:extLst>
                <a:ext uri="{FF2B5EF4-FFF2-40B4-BE49-F238E27FC236}">
                  <a16:creationId xmlns:a16="http://schemas.microsoft.com/office/drawing/2014/main" id="{21878037-589C-4508-B6BE-9A032BEB4544}"/>
                </a:ext>
              </a:extLst>
            </p:cNvPr>
            <p:cNvSpPr/>
            <p:nvPr/>
          </p:nvSpPr>
          <p:spPr>
            <a:xfrm>
              <a:off x="4930065" y="1588883"/>
              <a:ext cx="2326350" cy="4637069"/>
            </a:xfrm>
            <a:prstGeom prst="roundRect">
              <a:avLst>
                <a:gd name="adj" fmla="val 4472"/>
              </a:avLst>
            </a:prstGeom>
            <a:solidFill>
              <a:srgbClr val="F3F3F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A428FA4F-9CA0-4403-BD7C-A38EDD853ED7}"/>
                </a:ext>
              </a:extLst>
            </p:cNvPr>
            <p:cNvSpPr/>
            <p:nvPr/>
          </p:nvSpPr>
          <p:spPr>
            <a:xfrm>
              <a:off x="2515012" y="1588884"/>
              <a:ext cx="2326350" cy="4637069"/>
            </a:xfrm>
            <a:prstGeom prst="roundRect">
              <a:avLst>
                <a:gd name="adj" fmla="val 4472"/>
              </a:avLst>
            </a:prstGeom>
            <a:solidFill>
              <a:srgbClr val="F3F3F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object 63">
              <a:extLst>
                <a:ext uri="{FF2B5EF4-FFF2-40B4-BE49-F238E27FC236}">
                  <a16:creationId xmlns:a16="http://schemas.microsoft.com/office/drawing/2014/main" id="{F74F874F-6CAB-5B7C-14F0-35A04B253ABD}"/>
                </a:ext>
              </a:extLst>
            </p:cNvPr>
            <p:cNvSpPr txBox="1"/>
            <p:nvPr/>
          </p:nvSpPr>
          <p:spPr>
            <a:xfrm>
              <a:off x="9824625" y="1723556"/>
              <a:ext cx="2149575" cy="313547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100" dirty="0">
                  <a:solidFill>
                    <a:srgbClr val="172159"/>
                  </a:solidFill>
                  <a:latin typeface="Gogh Bold" pitchFamily="2" charset="-52"/>
                  <a:cs typeface="Lucida Sans Unicode"/>
                </a:rPr>
                <a:t>Проектная деятельность:</a:t>
              </a:r>
            </a:p>
            <a:p>
              <a:pPr marL="184150" indent="-171450">
                <a:lnSpc>
                  <a:spcPct val="100000"/>
                </a:lnSpc>
                <a:spcBef>
                  <a:spcPts val="90"/>
                </a:spcBef>
                <a:buFont typeface="Arial" panose="020B0604020202020204" pitchFamily="34" charset="0"/>
                <a:buChar char="•"/>
              </a:pPr>
              <a:r>
                <a:rPr lang="ru-RU" sz="1100" kern="100" dirty="0">
                  <a:solidFill>
                    <a:srgbClr val="172159"/>
                  </a:solidFill>
                  <a:latin typeface="Gogh Medium" pitchFamily="2" charset="-52"/>
                  <a:ea typeface="Calibri" panose="020F0502020204030204" pitchFamily="34" charset="0"/>
                  <a:cs typeface="Lucida Sans Unicode" panose="020B0602030504020204" pitchFamily="34" charset="0"/>
                </a:rPr>
                <a:t>Доработка разработанного продукта с сопровождением до </a:t>
              </a:r>
              <a:r>
                <a:rPr lang="en" sz="1100" kern="100" dirty="0">
                  <a:solidFill>
                    <a:srgbClr val="172159"/>
                  </a:solidFill>
                  <a:latin typeface="Gogh Medium" pitchFamily="2" charset="-52"/>
                  <a:ea typeface="Calibri" panose="020F0502020204030204" pitchFamily="34" charset="0"/>
                  <a:cs typeface="Lucida Sans Unicode" panose="020B0602030504020204" pitchFamily="34" charset="0"/>
                </a:rPr>
                <a:t>MVP</a:t>
              </a:r>
              <a:endParaRPr lang="en" sz="1100" dirty="0">
                <a:solidFill>
                  <a:srgbClr val="172159"/>
                </a:solidFill>
                <a:latin typeface="Gogh Medium" pitchFamily="2" charset="-52"/>
                <a:cs typeface="Lucida Sans Unicode"/>
              </a:endParaRPr>
            </a:p>
            <a:p>
              <a:pPr marL="184150" indent="-171450">
                <a:lnSpc>
                  <a:spcPct val="100000"/>
                </a:lnSpc>
                <a:spcBef>
                  <a:spcPts val="90"/>
                </a:spcBef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Индустриальный наставник в рамках проектной работы </a:t>
              </a:r>
            </a:p>
            <a:p>
              <a:pPr marL="184150" indent="-171450">
                <a:lnSpc>
                  <a:spcPct val="100000"/>
                </a:lnSpc>
                <a:spcBef>
                  <a:spcPts val="90"/>
                </a:spcBef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Экспертиза и сопровождение проектов – вывод на рынок</a:t>
              </a:r>
            </a:p>
            <a:p>
              <a:pPr marL="184150" indent="-171450">
                <a:lnSpc>
                  <a:spcPct val="100000"/>
                </a:lnSpc>
                <a:spcBef>
                  <a:spcPts val="90"/>
                </a:spcBef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Бизнес – стажировка в компании, знакомство с архитектурой компании, коммуникация со специалистами индустрии</a:t>
              </a:r>
              <a:endParaRPr lang="en-US" sz="1100" dirty="0">
                <a:solidFill>
                  <a:srgbClr val="172159"/>
                </a:solidFill>
                <a:latin typeface="Gogh Medium" pitchFamily="2" charset="-52"/>
                <a:cs typeface="Lucida Sans Unicode"/>
              </a:endParaRPr>
            </a:p>
            <a:p>
              <a:pPr marL="184150" indent="-171450">
                <a:lnSpc>
                  <a:spcPct val="100000"/>
                </a:lnSpc>
                <a:spcBef>
                  <a:spcPts val="90"/>
                </a:spcBef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Индустриальный тур на производство в Швейцарии  </a:t>
              </a:r>
            </a:p>
            <a:p>
              <a:pPr marL="184150" indent="-171450">
                <a:lnSpc>
                  <a:spcPct val="100000"/>
                </a:lnSpc>
                <a:spcBef>
                  <a:spcPts val="90"/>
                </a:spcBef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Тестирование продукта,  обратная связь от компании по доработке </a:t>
              </a:r>
            </a:p>
          </p:txBody>
        </p:sp>
        <p:sp>
          <p:nvSpPr>
            <p:cNvPr id="33" name="object 63">
              <a:extLst>
                <a:ext uri="{FF2B5EF4-FFF2-40B4-BE49-F238E27FC236}">
                  <a16:creationId xmlns:a16="http://schemas.microsoft.com/office/drawing/2014/main" id="{4E0A6F26-6ADB-F666-28B3-8DF8D5F6D544}"/>
                </a:ext>
              </a:extLst>
            </p:cNvPr>
            <p:cNvSpPr txBox="1"/>
            <p:nvPr/>
          </p:nvSpPr>
          <p:spPr>
            <a:xfrm>
              <a:off x="7416154" y="1717523"/>
              <a:ext cx="2255310" cy="245836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  <a:buClr>
                  <a:srgbClr val="527FFF"/>
                </a:buClr>
                <a:buSzPct val="130000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Проектная деятельность: </a:t>
              </a:r>
            </a:p>
            <a:p>
              <a:pPr marL="184150" indent="-171450">
                <a:lnSpc>
                  <a:spcPct val="100000"/>
                </a:lnSpc>
                <a:spcBef>
                  <a:spcPts val="90"/>
                </a:spcBef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Разработка косметического продукта с заданными свойствами (реальный кейс от компании/образец от производителя и его доработка)  </a:t>
              </a:r>
            </a:p>
            <a:p>
              <a:pPr marL="184150" indent="-171450">
                <a:lnSpc>
                  <a:spcPct val="100000"/>
                </a:lnSpc>
                <a:spcBef>
                  <a:spcPts val="90"/>
                </a:spcBef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Образовательные модули от экспертов компании: </a:t>
              </a:r>
            </a:p>
            <a:p>
              <a:pPr marL="184150" indent="-171450">
                <a:lnSpc>
                  <a:spcPct val="100000"/>
                </a:lnSpc>
                <a:spcBef>
                  <a:spcPts val="90"/>
                </a:spcBef>
                <a:buClr>
                  <a:srgbClr val="527FFF"/>
                </a:buClr>
                <a:buSzPct val="130000"/>
                <a:buFontTx/>
                <a:buChar char="-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«Работа с биохимическими показателями»</a:t>
              </a:r>
              <a:endParaRPr lang="en-US" sz="1100" dirty="0">
                <a:solidFill>
                  <a:srgbClr val="172159"/>
                </a:solidFill>
                <a:latin typeface="Gogh Medium" pitchFamily="2" charset="-52"/>
                <a:cs typeface="Lucida Sans Unicode"/>
              </a:endParaRPr>
            </a:p>
            <a:p>
              <a:pPr marL="184150" indent="-171450">
                <a:lnSpc>
                  <a:spcPct val="100000"/>
                </a:lnSpc>
                <a:spcBef>
                  <a:spcPts val="90"/>
                </a:spcBef>
                <a:buClr>
                  <a:srgbClr val="527FFF"/>
                </a:buClr>
                <a:buSzPct val="130000"/>
                <a:buFontTx/>
                <a:buChar char="-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«Изучение производственного цикла»</a:t>
              </a:r>
            </a:p>
            <a:p>
              <a:pPr marL="184150" indent="-171450">
                <a:lnSpc>
                  <a:spcPct val="100000"/>
                </a:lnSpc>
                <a:spcBef>
                  <a:spcPts val="90"/>
                </a:spcBef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endParaRPr lang="ru-RU" sz="1100" dirty="0">
                <a:solidFill>
                  <a:srgbClr val="172159"/>
                </a:solidFill>
                <a:latin typeface="Gogh Medium" pitchFamily="2" charset="-52"/>
                <a:cs typeface="Lucida Sans Unicode"/>
              </a:endParaRPr>
            </a:p>
            <a:p>
              <a:pPr marL="12700">
                <a:lnSpc>
                  <a:spcPct val="100000"/>
                </a:lnSpc>
                <a:spcBef>
                  <a:spcPts val="90"/>
                </a:spcBef>
                <a:buClr>
                  <a:srgbClr val="527FFF"/>
                </a:buClr>
                <a:buSzPct val="130000"/>
              </a:pPr>
              <a:endParaRPr lang="ru-RU" sz="1100" dirty="0">
                <a:solidFill>
                  <a:srgbClr val="172159"/>
                </a:solidFill>
                <a:latin typeface="Gogh Medium" pitchFamily="2" charset="-52"/>
                <a:cs typeface="Lucida Sans Unicode"/>
              </a:endParaRPr>
            </a:p>
          </p:txBody>
        </p:sp>
        <p:sp>
          <p:nvSpPr>
            <p:cNvPr id="34" name="object 63">
              <a:extLst>
                <a:ext uri="{FF2B5EF4-FFF2-40B4-BE49-F238E27FC236}">
                  <a16:creationId xmlns:a16="http://schemas.microsoft.com/office/drawing/2014/main" id="{B7484C86-B770-2DC8-B115-3E9D462F6B11}"/>
                </a:ext>
              </a:extLst>
            </p:cNvPr>
            <p:cNvSpPr txBox="1"/>
            <p:nvPr/>
          </p:nvSpPr>
          <p:spPr>
            <a:xfrm>
              <a:off x="7406894" y="3802737"/>
              <a:ext cx="2181495" cy="1573508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84150" indent="-171450">
                <a:lnSpc>
                  <a:spcPct val="100000"/>
                </a:lnSpc>
                <a:spcBef>
                  <a:spcPts val="90"/>
                </a:spcBef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Индустриальный наставник в рамках проектной работы </a:t>
              </a:r>
            </a:p>
            <a:p>
              <a:pPr marL="184150" indent="-171450">
                <a:lnSpc>
                  <a:spcPct val="100000"/>
                </a:lnSpc>
                <a:spcBef>
                  <a:spcPts val="90"/>
                </a:spcBef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Экспертиза и сопровождение проектов экспертами компании </a:t>
              </a:r>
            </a:p>
            <a:p>
              <a:pPr marL="184150" indent="-171450">
                <a:spcBef>
                  <a:spcPts val="90"/>
                </a:spcBef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100" kern="100" dirty="0">
                  <a:solidFill>
                    <a:srgbClr val="172159"/>
                  </a:solidFill>
                  <a:latin typeface="Gogh Medium" pitchFamily="2" charset="-52"/>
                  <a:ea typeface="Calibri" panose="020F0502020204030204" pitchFamily="34" charset="0"/>
                  <a:cs typeface="Lucida Sans Unicode" panose="020B0602030504020204" pitchFamily="34" charset="0"/>
                </a:rPr>
                <a:t>Разработка отраслевой «карты компетенций» под специфику проекта</a:t>
              </a:r>
            </a:p>
            <a:p>
              <a:pPr marL="184150" indent="-171450">
                <a:spcBef>
                  <a:spcPts val="90"/>
                </a:spcBef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100" kern="100" dirty="0">
                  <a:solidFill>
                    <a:srgbClr val="172159"/>
                  </a:solidFill>
                  <a:latin typeface="Gogh Medium" pitchFamily="2" charset="-52"/>
                  <a:ea typeface="Calibri" panose="020F0502020204030204" pitchFamily="34" charset="0"/>
                  <a:cs typeface="Lucida Sans Unicode" panose="020B0602030504020204" pitchFamily="34" charset="0"/>
                </a:rPr>
                <a:t>Индустриальная стажировка в компании </a:t>
              </a:r>
            </a:p>
          </p:txBody>
        </p:sp>
        <p:sp>
          <p:nvSpPr>
            <p:cNvPr id="39" name="object 63">
              <a:extLst>
                <a:ext uri="{FF2B5EF4-FFF2-40B4-BE49-F238E27FC236}">
                  <a16:creationId xmlns:a16="http://schemas.microsoft.com/office/drawing/2014/main" id="{9C41D8E3-0D60-CB2F-4F7E-82EBEC3925F8}"/>
                </a:ext>
              </a:extLst>
            </p:cNvPr>
            <p:cNvSpPr txBox="1"/>
            <p:nvPr/>
          </p:nvSpPr>
          <p:spPr>
            <a:xfrm>
              <a:off x="2606332" y="2765952"/>
              <a:ext cx="2193261" cy="350096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1430" rIns="0" bIns="0" rtlCol="0">
              <a:spAutoFit/>
            </a:bodyPr>
            <a:lstStyle/>
            <a:p>
              <a:pPr marL="171450" indent="-1714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У</a:t>
              </a:r>
              <a:r>
                <a:rPr lang="ru-RU" sz="1100" dirty="0">
                  <a:solidFill>
                    <a:srgbClr val="172159"/>
                  </a:solidFill>
                  <a:effectLst/>
                  <a:latin typeface="Gogh Medium" pitchFamily="2" charset="-52"/>
                  <a:cs typeface="Lucida Sans Unicode" panose="020B0602030504020204" pitchFamily="34" charset="0"/>
                </a:rPr>
                <a:t>частие в эко-фестивале школы с  с экологической повесткой </a:t>
              </a:r>
            </a:p>
          </p:txBody>
        </p:sp>
        <p:sp>
          <p:nvSpPr>
            <p:cNvPr id="41" name="object 63">
              <a:extLst>
                <a:ext uri="{FF2B5EF4-FFF2-40B4-BE49-F238E27FC236}">
                  <a16:creationId xmlns:a16="http://schemas.microsoft.com/office/drawing/2014/main" id="{B0324DEF-3732-42FB-BE74-C82F4192F232}"/>
                </a:ext>
              </a:extLst>
            </p:cNvPr>
            <p:cNvSpPr txBox="1"/>
            <p:nvPr/>
          </p:nvSpPr>
          <p:spPr>
            <a:xfrm>
              <a:off x="5007033" y="1711818"/>
              <a:ext cx="2184216" cy="262764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100" dirty="0">
                  <a:solidFill>
                    <a:srgbClr val="172159"/>
                  </a:solidFill>
                  <a:latin typeface="Gogh Bold" pitchFamily="2" charset="-52"/>
                  <a:cs typeface="Lucida Sans Unicode"/>
                </a:rPr>
                <a:t>Исследовательская работа:  </a:t>
              </a:r>
            </a:p>
            <a:p>
              <a:pPr marL="184150" indent="-171450">
                <a:lnSpc>
                  <a:spcPct val="100000"/>
                </a:lnSpc>
                <a:spcBef>
                  <a:spcPts val="90"/>
                </a:spcBef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Исследование составов паст (образцы от производителей) </a:t>
              </a:r>
            </a:p>
            <a:p>
              <a:pPr marL="184150" indent="-171450">
                <a:spcBef>
                  <a:spcPts val="90"/>
                </a:spcBef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Образовательные модули от экспертов компании </a:t>
              </a:r>
              <a:r>
                <a:rPr lang="en-US" sz="11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Splat</a:t>
              </a: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: </a:t>
              </a:r>
            </a:p>
            <a:p>
              <a:pPr marL="184150" indent="-171450">
                <a:spcBef>
                  <a:spcPts val="90"/>
                </a:spcBef>
                <a:buClr>
                  <a:srgbClr val="527FFF"/>
                </a:buClr>
                <a:buSzPct val="130000"/>
                <a:buFontTx/>
                <a:buChar char="-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«Требования к качеству растительного сырья»</a:t>
              </a:r>
            </a:p>
            <a:p>
              <a:pPr marL="184150" indent="-171450">
                <a:spcBef>
                  <a:spcPts val="90"/>
                </a:spcBef>
                <a:buClr>
                  <a:srgbClr val="527FFF"/>
                </a:buClr>
                <a:buSzPct val="130000"/>
                <a:buFontTx/>
                <a:buChar char="-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«Преобразование сырья в полезный продукт»</a:t>
              </a:r>
            </a:p>
            <a:p>
              <a:pPr marL="184150" indent="-171450">
                <a:spcBef>
                  <a:spcPts val="90"/>
                </a:spcBef>
                <a:buClr>
                  <a:srgbClr val="527FFF"/>
                </a:buClr>
                <a:buSzPct val="130000"/>
                <a:buFontTx/>
                <a:buChar char="-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«Лекарственная и косметическая продукция»</a:t>
              </a:r>
            </a:p>
            <a:p>
              <a:pPr marL="184150" indent="-171450">
                <a:lnSpc>
                  <a:spcPct val="100000"/>
                </a:lnSpc>
                <a:spcBef>
                  <a:spcPts val="90"/>
                </a:spcBef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Индустриальные выезд на производство </a:t>
              </a:r>
              <a:r>
                <a:rPr lang="en-US" sz="11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SPLAT </a:t>
              </a: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в Великий Новгород </a:t>
              </a:r>
              <a:r>
                <a:rPr lang="ru-RU" sz="1100" i="1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(</a:t>
              </a:r>
              <a:r>
                <a:rPr lang="en-US" sz="1100" i="1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SKOL</a:t>
              </a:r>
              <a:r>
                <a:rPr lang="ru-RU" sz="1100" i="1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С</a:t>
              </a:r>
              <a:r>
                <a:rPr lang="en-US" sz="1100" i="1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A</a:t>
              </a:r>
              <a:r>
                <a:rPr lang="ru-RU" sz="1100" i="1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 </a:t>
              </a:r>
              <a:r>
                <a:rPr lang="en-US" sz="1100" i="1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TRAVEL </a:t>
              </a:r>
              <a:r>
                <a:rPr lang="ru-RU" sz="1100" i="1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конец учебного года) </a:t>
              </a:r>
              <a:endParaRPr lang="ru-RU" sz="1100" i="1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endParaRPr>
            </a:p>
          </p:txBody>
        </p:sp>
        <p:sp>
          <p:nvSpPr>
            <p:cNvPr id="42" name="object 63">
              <a:extLst>
                <a:ext uri="{FF2B5EF4-FFF2-40B4-BE49-F238E27FC236}">
                  <a16:creationId xmlns:a16="http://schemas.microsoft.com/office/drawing/2014/main" id="{7E2F6062-C669-679C-5537-D6B5678759A9}"/>
                </a:ext>
              </a:extLst>
            </p:cNvPr>
            <p:cNvSpPr txBox="1"/>
            <p:nvPr/>
          </p:nvSpPr>
          <p:spPr>
            <a:xfrm>
              <a:off x="2611454" y="1723556"/>
              <a:ext cx="2204147" cy="102720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1430" rIns="0" bIns="0" rtlCol="0">
              <a:spAutoFit/>
            </a:bodyPr>
            <a:lstStyle/>
            <a:p>
              <a:pPr>
                <a:buClr>
                  <a:srgbClr val="527FFF"/>
                </a:buClr>
                <a:buSzPct val="130000"/>
              </a:pPr>
              <a:r>
                <a:rPr lang="ru-RU" sz="1100" dirty="0">
                  <a:solidFill>
                    <a:srgbClr val="172159"/>
                  </a:solidFill>
                  <a:latin typeface="Gogh Bold" pitchFamily="2" charset="-52"/>
                  <a:cs typeface="Lucida Sans Unicode"/>
                </a:rPr>
                <a:t>Знакомство с индустрией:</a:t>
              </a:r>
            </a:p>
            <a:p>
              <a:pPr marL="171450" indent="-1714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Мастер-класс «Как правильно чистить зубы» </a:t>
              </a:r>
            </a:p>
            <a:p>
              <a:pPr marL="171450" indent="-1714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172159"/>
                  </a:solidFill>
                  <a:effectLst/>
                  <a:latin typeface="Gogh Medium" pitchFamily="2" charset="-52"/>
                  <a:cs typeface="Lucida Sans Unicode" panose="020B0602030504020204" pitchFamily="34" charset="0"/>
                </a:rPr>
                <a:t>Мастер-классы «</a:t>
              </a:r>
              <a:r>
                <a:rPr lang="ru-RU" sz="1100" dirty="0" err="1">
                  <a:solidFill>
                    <a:srgbClr val="172159"/>
                  </a:solidFill>
                  <a:effectLst/>
                  <a:latin typeface="Gogh Medium" pitchFamily="2" charset="-52"/>
                  <a:cs typeface="Lucida Sans Unicode" panose="020B0602030504020204" pitchFamily="34" charset="0"/>
                </a:rPr>
                <a:t>П</a:t>
              </a:r>
              <a:r>
                <a:rPr lang="ru-RU" sz="1100" dirty="0" err="1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астоварение</a:t>
              </a: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»</a:t>
              </a:r>
            </a:p>
            <a:p>
              <a:pPr marL="171450" indent="-1714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Э</a:t>
              </a:r>
              <a:r>
                <a:rPr lang="ru-RU" sz="1100" dirty="0">
                  <a:solidFill>
                    <a:srgbClr val="172159"/>
                  </a:solidFill>
                  <a:effectLst/>
                  <a:latin typeface="Gogh Medium" pitchFamily="2" charset="-52"/>
                  <a:cs typeface="Lucida Sans Unicode" panose="020B0602030504020204" pitchFamily="34" charset="0"/>
                </a:rPr>
                <a:t>кскурсия  в лабораторию </a:t>
              </a:r>
              <a:r>
                <a:rPr lang="en-US" sz="1100" dirty="0">
                  <a:solidFill>
                    <a:srgbClr val="172159"/>
                  </a:solidFill>
                  <a:effectLst/>
                  <a:latin typeface="Gogh Medium" pitchFamily="2" charset="-52"/>
                  <a:cs typeface="Lucida Sans Unicode" panose="020B0602030504020204" pitchFamily="34" charset="0"/>
                </a:rPr>
                <a:t>SPLAT </a:t>
              </a:r>
              <a:r>
                <a:rPr lang="ru-RU" sz="1100" dirty="0">
                  <a:solidFill>
                    <a:srgbClr val="172159"/>
                  </a:solidFill>
                  <a:effectLst/>
                  <a:latin typeface="Gogh Medium" pitchFamily="2" charset="-52"/>
                  <a:cs typeface="Lucida Sans Unicode" panose="020B0602030504020204" pitchFamily="34" charset="0"/>
                </a:rPr>
                <a:t>г. Москва</a:t>
              </a:r>
              <a:endParaRPr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</p:txBody>
        </p:sp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F628BA33-4C06-4A80-B97D-C2B6BCF0A850}"/>
                </a:ext>
              </a:extLst>
            </p:cNvPr>
            <p:cNvSpPr/>
            <p:nvPr/>
          </p:nvSpPr>
          <p:spPr>
            <a:xfrm>
              <a:off x="2515012" y="903239"/>
              <a:ext cx="2326350" cy="603141"/>
            </a:xfrm>
            <a:prstGeom prst="roundRect">
              <a:avLst/>
            </a:prstGeom>
            <a:solidFill>
              <a:srgbClr val="52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751EBEA1-2F9E-4230-809B-46230F7C13E4}"/>
                </a:ext>
              </a:extLst>
            </p:cNvPr>
            <p:cNvSpPr/>
            <p:nvPr/>
          </p:nvSpPr>
          <p:spPr>
            <a:xfrm>
              <a:off x="4928178" y="903239"/>
              <a:ext cx="2326350" cy="603141"/>
            </a:xfrm>
            <a:prstGeom prst="roundRect">
              <a:avLst/>
            </a:prstGeom>
            <a:solidFill>
              <a:srgbClr val="52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60725895-3A7C-4A03-9966-B02AEFD765AD}"/>
                </a:ext>
              </a:extLst>
            </p:cNvPr>
            <p:cNvSpPr/>
            <p:nvPr/>
          </p:nvSpPr>
          <p:spPr>
            <a:xfrm>
              <a:off x="9754512" y="881252"/>
              <a:ext cx="2326350" cy="603141"/>
            </a:xfrm>
            <a:prstGeom prst="roundRect">
              <a:avLst/>
            </a:prstGeom>
            <a:solidFill>
              <a:srgbClr val="52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23DCB99-CFA4-4C51-9FA3-924E3A2D1EF2}"/>
                </a:ext>
              </a:extLst>
            </p:cNvPr>
            <p:cNvSpPr txBox="1"/>
            <p:nvPr/>
          </p:nvSpPr>
          <p:spPr>
            <a:xfrm>
              <a:off x="2726871" y="936787"/>
              <a:ext cx="1902632" cy="536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0"/>
                </a:spcBef>
              </a:pPr>
              <a:r>
                <a:rPr lang="ru-RU" sz="1400" dirty="0">
                  <a:solidFill>
                    <a:schemeClr val="bg1"/>
                  </a:solidFill>
                  <a:latin typeface="Gogh Bold" pitchFamily="2" charset="-52"/>
                  <a:cs typeface="Lucida Sans Unicode"/>
                </a:rPr>
                <a:t>1-4 КЛАСС</a:t>
              </a:r>
            </a:p>
            <a:p>
              <a:pPr marL="12700" algn="ctr">
                <a:spcBef>
                  <a:spcPts val="9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Gogh Bold" pitchFamily="2" charset="-52"/>
                </a:rPr>
                <a:t>GAME LEVEL</a:t>
              </a:r>
              <a:endParaRPr lang="ru-RU" sz="1400" b="1" dirty="0">
                <a:solidFill>
                  <a:schemeClr val="bg1"/>
                </a:solidFill>
                <a:latin typeface="Gogh Bold" pitchFamily="2" charset="-52"/>
                <a:cs typeface="Lucida Sans Unicode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1AEE20-DC28-4B4B-AD27-8ECA12364EE6}"/>
                </a:ext>
              </a:extLst>
            </p:cNvPr>
            <p:cNvSpPr txBox="1"/>
            <p:nvPr/>
          </p:nvSpPr>
          <p:spPr>
            <a:xfrm>
              <a:off x="4991456" y="936787"/>
              <a:ext cx="2199793" cy="536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0"/>
                </a:spcBef>
              </a:pPr>
              <a:r>
                <a:rPr lang="ru-RU" sz="1400" dirty="0">
                  <a:solidFill>
                    <a:schemeClr val="bg1"/>
                  </a:solidFill>
                  <a:latin typeface="Gogh Bold" pitchFamily="2" charset="-52"/>
                  <a:cs typeface="Lucida Sans Unicode"/>
                </a:rPr>
                <a:t>5-7 КЛАСС</a:t>
              </a:r>
            </a:p>
            <a:p>
              <a:pPr marL="12700" algn="ctr">
                <a:spcBef>
                  <a:spcPts val="9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Gogh Bold" pitchFamily="2" charset="-52"/>
                </a:rPr>
                <a:t>LABORATORY LEVEL</a:t>
              </a:r>
              <a:endParaRPr lang="ru-RU" sz="1400" b="1" dirty="0">
                <a:solidFill>
                  <a:schemeClr val="bg1"/>
                </a:solidFill>
                <a:latin typeface="Gogh Bold" pitchFamily="2" charset="-52"/>
                <a:cs typeface="Lucida Sans Unicode"/>
              </a:endParaRPr>
            </a:p>
          </p:txBody>
        </p: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1CCC64E3-005B-4479-82A4-7195B451F582}"/>
                </a:ext>
              </a:extLst>
            </p:cNvPr>
            <p:cNvGrpSpPr/>
            <p:nvPr/>
          </p:nvGrpSpPr>
          <p:grpSpPr>
            <a:xfrm>
              <a:off x="7345881" y="881252"/>
              <a:ext cx="2326350" cy="603141"/>
              <a:chOff x="7393558" y="826215"/>
              <a:chExt cx="2326350" cy="603141"/>
            </a:xfrm>
          </p:grpSpPr>
          <p:sp>
            <p:nvSpPr>
              <p:cNvPr id="51" name="Прямоугольник: скругленные углы 50">
                <a:extLst>
                  <a:ext uri="{FF2B5EF4-FFF2-40B4-BE49-F238E27FC236}">
                    <a16:creationId xmlns:a16="http://schemas.microsoft.com/office/drawing/2014/main" id="{D4D168AF-2EA6-411C-BC8B-763F488DC4C2}"/>
                  </a:ext>
                </a:extLst>
              </p:cNvPr>
              <p:cNvSpPr/>
              <p:nvPr/>
            </p:nvSpPr>
            <p:spPr>
              <a:xfrm>
                <a:off x="7393558" y="826215"/>
                <a:ext cx="2326350" cy="603141"/>
              </a:xfrm>
              <a:prstGeom prst="roundRect">
                <a:avLst/>
              </a:prstGeom>
              <a:solidFill>
                <a:srgbClr val="527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714D41F-FB64-4023-BEFB-98B1FD6A8F3C}"/>
                  </a:ext>
                </a:extLst>
              </p:cNvPr>
              <p:cNvSpPr txBox="1"/>
              <p:nvPr/>
            </p:nvSpPr>
            <p:spPr>
              <a:xfrm>
                <a:off x="7638162" y="859763"/>
                <a:ext cx="1890614" cy="536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90"/>
                  </a:spcBef>
                </a:pPr>
                <a:r>
                  <a:rPr lang="ru-RU" sz="1400" dirty="0">
                    <a:solidFill>
                      <a:schemeClr val="bg1"/>
                    </a:solidFill>
                    <a:latin typeface="Gogh Bold" pitchFamily="2" charset="-52"/>
                    <a:cs typeface="Lucida Sans Unicode"/>
                  </a:rPr>
                  <a:t>8-9 КЛАСС</a:t>
                </a:r>
              </a:p>
              <a:p>
                <a:pPr marL="12700" algn="ctr">
                  <a:spcBef>
                    <a:spcPts val="90"/>
                  </a:spcBef>
                </a:pPr>
                <a:r>
                  <a:rPr lang="en-US" sz="1400" dirty="0">
                    <a:solidFill>
                      <a:schemeClr val="bg1"/>
                    </a:solidFill>
                    <a:latin typeface="Gogh Bold" pitchFamily="2" charset="-52"/>
                  </a:rPr>
                  <a:t>INDUSTRIAL LEVEL</a:t>
                </a:r>
                <a:endParaRPr lang="ru-RU" sz="1400" b="1" dirty="0">
                  <a:solidFill>
                    <a:schemeClr val="bg1"/>
                  </a:solidFill>
                  <a:latin typeface="Gogh Bold" pitchFamily="2" charset="-52"/>
                  <a:cs typeface="Lucida Sans Unicode"/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7B94C65-ABBF-4ED7-B9FF-54DEA6494BF8}"/>
                </a:ext>
              </a:extLst>
            </p:cNvPr>
            <p:cNvSpPr txBox="1"/>
            <p:nvPr/>
          </p:nvSpPr>
          <p:spPr>
            <a:xfrm>
              <a:off x="9847253" y="914800"/>
              <a:ext cx="2199793" cy="536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0"/>
                </a:spcBef>
              </a:pPr>
              <a:r>
                <a:rPr lang="ru-RU" sz="1400" dirty="0">
                  <a:solidFill>
                    <a:schemeClr val="bg1"/>
                  </a:solidFill>
                  <a:latin typeface="Gogh Bold" pitchFamily="2" charset="-52"/>
                  <a:cs typeface="Lucida Sans Unicode"/>
                </a:rPr>
                <a:t>10-11 КЛАСС</a:t>
              </a:r>
            </a:p>
            <a:p>
              <a:pPr marL="12700" algn="ctr">
                <a:spcBef>
                  <a:spcPts val="9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Gogh Bold" pitchFamily="2" charset="-52"/>
                </a:rPr>
                <a:t>BUSINESS LEVEL</a:t>
              </a:r>
              <a:endParaRPr lang="ru-RU" sz="1400" b="1" dirty="0">
                <a:solidFill>
                  <a:schemeClr val="bg1"/>
                </a:solidFill>
                <a:latin typeface="Gogh Bold" pitchFamily="2" charset="-52"/>
                <a:cs typeface="Lucida Sans Unicode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BEEC12-12C3-3D68-0D82-2604345A01BB}"/>
              </a:ext>
            </a:extLst>
          </p:cNvPr>
          <p:cNvSpPr txBox="1"/>
          <p:nvPr/>
        </p:nvSpPr>
        <p:spPr>
          <a:xfrm>
            <a:off x="11799543" y="6391308"/>
            <a:ext cx="73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2818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2B22883-205B-CBFF-F681-94F90A6BADFC}"/>
              </a:ext>
            </a:extLst>
          </p:cNvPr>
          <p:cNvSpPr/>
          <p:nvPr/>
        </p:nvSpPr>
        <p:spPr>
          <a:xfrm>
            <a:off x="4350692" y="1768178"/>
            <a:ext cx="3490615" cy="1010533"/>
          </a:xfrm>
          <a:prstGeom prst="roundRect">
            <a:avLst/>
          </a:prstGeom>
          <a:noFill/>
          <a:ln w="38100">
            <a:solidFill>
              <a:srgbClr val="527FF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EDC9D7E8-D2E3-4DBC-37AB-A82EC6A814A0}"/>
              </a:ext>
            </a:extLst>
          </p:cNvPr>
          <p:cNvSpPr/>
          <p:nvPr/>
        </p:nvSpPr>
        <p:spPr>
          <a:xfrm>
            <a:off x="8279186" y="1768178"/>
            <a:ext cx="3490615" cy="1010533"/>
          </a:xfrm>
          <a:prstGeom prst="roundRect">
            <a:avLst/>
          </a:prstGeom>
          <a:noFill/>
          <a:ln w="38100">
            <a:solidFill>
              <a:srgbClr val="527FF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D7FB4738-5A8D-8371-82F2-19D57A56F7F9}"/>
              </a:ext>
            </a:extLst>
          </p:cNvPr>
          <p:cNvSpPr txBox="1"/>
          <p:nvPr/>
        </p:nvSpPr>
        <p:spPr>
          <a:xfrm>
            <a:off x="8474355" y="2020810"/>
            <a:ext cx="4343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29385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ЛАБОРАТОРНО-РЕСУРСНОЕ</a:t>
            </a:r>
            <a:r>
              <a:rPr lang="en-US" sz="16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 </a:t>
            </a:r>
            <a:r>
              <a:rPr lang="ru-RU" sz="16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ВЗАИМОДЕЙСТВИЕ 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D6AA91A-4E1A-B312-DC6F-1F361353723F}"/>
              </a:ext>
            </a:extLst>
          </p:cNvPr>
          <p:cNvGrpSpPr/>
          <p:nvPr/>
        </p:nvGrpSpPr>
        <p:grpSpPr>
          <a:xfrm>
            <a:off x="670928" y="1931820"/>
            <a:ext cx="8289135" cy="2788684"/>
            <a:chOff x="4553019" y="466302"/>
            <a:chExt cx="8289135" cy="2788684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CCA0458-23C1-DB9D-4549-BA86BE337EA0}"/>
                </a:ext>
              </a:extLst>
            </p:cNvPr>
            <p:cNvSpPr txBox="1"/>
            <p:nvPr/>
          </p:nvSpPr>
          <p:spPr>
            <a:xfrm>
              <a:off x="8454091" y="466302"/>
              <a:ext cx="4388063" cy="75148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1429385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600" dirty="0">
                  <a:solidFill>
                    <a:srgbClr val="172159"/>
                  </a:solidFill>
                  <a:latin typeface="Gogh Bold" pitchFamily="2" charset="-52"/>
                  <a:cs typeface="Lucida Sans Unicode" panose="020B0602030504020204" pitchFamily="34" charset="0"/>
                </a:rPr>
                <a:t>ПОВЫШЕНИЕ ПРОФЕССИОНАЛЬНОГО УРОВНЯ ПЕДАГОГОВ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4C5532-F426-730B-D82E-09B962CBFA65}"/>
                </a:ext>
              </a:extLst>
            </p:cNvPr>
            <p:cNvSpPr txBox="1"/>
            <p:nvPr/>
          </p:nvSpPr>
          <p:spPr>
            <a:xfrm>
              <a:off x="4553019" y="2916432"/>
              <a:ext cx="302948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1600" i="1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B7CF2A6-2588-7C2A-C073-F8F1C5B4C236}"/>
              </a:ext>
            </a:extLst>
          </p:cNvPr>
          <p:cNvSpPr/>
          <p:nvPr/>
        </p:nvSpPr>
        <p:spPr>
          <a:xfrm>
            <a:off x="480455" y="1768178"/>
            <a:ext cx="3490615" cy="1010533"/>
          </a:xfrm>
          <a:prstGeom prst="roundRect">
            <a:avLst/>
          </a:prstGeom>
          <a:noFill/>
          <a:ln w="38100">
            <a:solidFill>
              <a:srgbClr val="527FF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859B9FF7-5611-4442-7F25-6521C9C6FFF1}"/>
              </a:ext>
            </a:extLst>
          </p:cNvPr>
          <p:cNvSpPr txBox="1"/>
          <p:nvPr/>
        </p:nvSpPr>
        <p:spPr>
          <a:xfrm>
            <a:off x="670928" y="1973730"/>
            <a:ext cx="428978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29385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НЕПРЕРЫВНОСТЬ ОБРАЗОВАТЕЛЬНОГО ПРОЦЕССА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B37646-72AB-66FD-374A-7E7FD11E3F8C}"/>
              </a:ext>
            </a:extLst>
          </p:cNvPr>
          <p:cNvSpPr txBox="1"/>
          <p:nvPr/>
        </p:nvSpPr>
        <p:spPr>
          <a:xfrm>
            <a:off x="228600" y="228600"/>
            <a:ext cx="114065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spc="105" dirty="0">
                <a:latin typeface="Gogh Bold" pitchFamily="2" charset="-52"/>
              </a:rPr>
              <a:t>РОЛЬ НАУЧНО-ОБРАЗОВАТЕЛЬНЫХ ИНТИТУЦИЙ</a:t>
            </a:r>
            <a:endParaRPr lang="ru-RU" sz="3200" dirty="0"/>
          </a:p>
        </p:txBody>
      </p:sp>
      <p:sp>
        <p:nvSpPr>
          <p:cNvPr id="3" name="Прямоугольник: скругленные углы 27">
            <a:extLst>
              <a:ext uri="{FF2B5EF4-FFF2-40B4-BE49-F238E27FC236}">
                <a16:creationId xmlns:a16="http://schemas.microsoft.com/office/drawing/2014/main" id="{6847FCA3-4246-D14A-F9EC-0DA1884EAA27}"/>
              </a:ext>
            </a:extLst>
          </p:cNvPr>
          <p:cNvSpPr/>
          <p:nvPr/>
        </p:nvSpPr>
        <p:spPr>
          <a:xfrm>
            <a:off x="389681" y="3257989"/>
            <a:ext cx="3581390" cy="2087584"/>
          </a:xfrm>
          <a:prstGeom prst="roundRect">
            <a:avLst>
              <a:gd name="adj" fmla="val 5810"/>
            </a:avLst>
          </a:prstGeom>
          <a:solidFill>
            <a:srgbClr val="F3F3F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27">
            <a:extLst>
              <a:ext uri="{FF2B5EF4-FFF2-40B4-BE49-F238E27FC236}">
                <a16:creationId xmlns:a16="http://schemas.microsoft.com/office/drawing/2014/main" id="{65C75961-EC0E-07F1-0B68-E27AE4E18C29}"/>
              </a:ext>
            </a:extLst>
          </p:cNvPr>
          <p:cNvSpPr/>
          <p:nvPr/>
        </p:nvSpPr>
        <p:spPr>
          <a:xfrm>
            <a:off x="4378664" y="3257989"/>
            <a:ext cx="3490615" cy="2087584"/>
          </a:xfrm>
          <a:prstGeom prst="roundRect">
            <a:avLst>
              <a:gd name="adj" fmla="val 5810"/>
            </a:avLst>
          </a:prstGeom>
          <a:solidFill>
            <a:srgbClr val="F3F3F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27">
            <a:extLst>
              <a:ext uri="{FF2B5EF4-FFF2-40B4-BE49-F238E27FC236}">
                <a16:creationId xmlns:a16="http://schemas.microsoft.com/office/drawing/2014/main" id="{BEA19D80-F15A-3177-0C5E-E10046408400}"/>
              </a:ext>
            </a:extLst>
          </p:cNvPr>
          <p:cNvSpPr/>
          <p:nvPr/>
        </p:nvSpPr>
        <p:spPr>
          <a:xfrm>
            <a:off x="8291597" y="3257989"/>
            <a:ext cx="3490615" cy="2087584"/>
          </a:xfrm>
          <a:prstGeom prst="roundRect">
            <a:avLst>
              <a:gd name="adj" fmla="val 5810"/>
            </a:avLst>
          </a:prstGeom>
          <a:solidFill>
            <a:srgbClr val="F3F3F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7581D6B9-2CCA-2B8E-ACD2-6529F31D615E}"/>
              </a:ext>
            </a:extLst>
          </p:cNvPr>
          <p:cNvSpPr txBox="1"/>
          <p:nvPr/>
        </p:nvSpPr>
        <p:spPr>
          <a:xfrm>
            <a:off x="4393389" y="3465443"/>
            <a:ext cx="349061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600" spc="-15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взаимообмен практиками обучения, внедрение в образовательный процесс школы передовых методов обучения и педагогических технологий</a:t>
            </a:r>
            <a:endParaRPr lang="ru-RU" sz="1600" spc="-1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70D259DD-93E8-3CCB-E41F-BAE15FC42459}"/>
              </a:ext>
            </a:extLst>
          </p:cNvPr>
          <p:cNvSpPr txBox="1"/>
          <p:nvPr/>
        </p:nvSpPr>
        <p:spPr>
          <a:xfrm>
            <a:off x="480455" y="3465443"/>
            <a:ext cx="323598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600" spc="-15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продолжение образовательной траектории выпускников школы  </a:t>
            </a: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6D1785F0-F242-C74D-AA08-93C6C3607CC5}"/>
              </a:ext>
            </a:extLst>
          </p:cNvPr>
          <p:cNvSpPr txBox="1"/>
          <p:nvPr/>
        </p:nvSpPr>
        <p:spPr>
          <a:xfrm>
            <a:off x="8452232" y="3424847"/>
            <a:ext cx="333369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600" spc="-15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совместная деятельность в лабораториях научно-образовательных институций</a:t>
            </a:r>
            <a:endParaRPr lang="ru-RU" sz="1600" spc="-1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B9B9B1-8512-EEF2-E164-FE9A80A0B83B}"/>
              </a:ext>
            </a:extLst>
          </p:cNvPr>
          <p:cNvSpPr txBox="1"/>
          <p:nvPr/>
        </p:nvSpPr>
        <p:spPr>
          <a:xfrm>
            <a:off x="11799543" y="6391308"/>
            <a:ext cx="73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472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3B6729AA-DAD4-4203-8F41-96FDB46D59BC}"/>
              </a:ext>
            </a:extLst>
          </p:cNvPr>
          <p:cNvSpPr txBox="1"/>
          <p:nvPr/>
        </p:nvSpPr>
        <p:spPr>
          <a:xfrm>
            <a:off x="228597" y="198669"/>
            <a:ext cx="114065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spc="105" dirty="0">
                <a:solidFill>
                  <a:srgbClr val="172159"/>
                </a:solidFill>
                <a:latin typeface="Gogh Bold" pitchFamily="2" charset="-52"/>
              </a:rPr>
              <a:t>КАТЕГОРИИ </a:t>
            </a:r>
            <a:r>
              <a:rPr lang="ru-RU" sz="3200" spc="105" dirty="0">
                <a:latin typeface="Gogh Bold" pitchFamily="2" charset="-52"/>
              </a:rPr>
              <a:t>НАУЧНО-ОБРАЗОВАТЕЛЬНЫХ ИНТИТУЦИЙ</a:t>
            </a:r>
            <a:r>
              <a:rPr lang="ru-RU" sz="3200" spc="105" dirty="0">
                <a:solidFill>
                  <a:srgbClr val="172159"/>
                </a:solidFill>
                <a:latin typeface="Gogh Bold" pitchFamily="2" charset="-52"/>
              </a:rPr>
              <a:t> </a:t>
            </a:r>
            <a:endParaRPr lang="ru-RU" sz="32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845EEBA-D290-DFCC-57FC-2C177A0304AD}"/>
              </a:ext>
            </a:extLst>
          </p:cNvPr>
          <p:cNvGrpSpPr/>
          <p:nvPr/>
        </p:nvGrpSpPr>
        <p:grpSpPr>
          <a:xfrm>
            <a:off x="199660" y="1066560"/>
            <a:ext cx="11964295" cy="5837606"/>
            <a:chOff x="-1632334" y="1075106"/>
            <a:chExt cx="11964295" cy="583760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83D0E831-181C-44E4-93AE-1F5A1F023A20}"/>
                </a:ext>
              </a:extLst>
            </p:cNvPr>
            <p:cNvGrpSpPr/>
            <p:nvPr/>
          </p:nvGrpSpPr>
          <p:grpSpPr>
            <a:xfrm>
              <a:off x="6356390" y="1075106"/>
              <a:ext cx="3975571" cy="5829912"/>
              <a:chOff x="6425336" y="1998052"/>
              <a:chExt cx="3975571" cy="5829912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2721B396-9331-4368-BBB3-294FA4AF3CEA}"/>
                  </a:ext>
                </a:extLst>
              </p:cNvPr>
              <p:cNvSpPr/>
              <p:nvPr/>
            </p:nvSpPr>
            <p:spPr>
              <a:xfrm>
                <a:off x="6425336" y="2209799"/>
                <a:ext cx="3803956" cy="5440557"/>
              </a:xfrm>
              <a:prstGeom prst="roundRect">
                <a:avLst>
                  <a:gd name="adj" fmla="val 5810"/>
                </a:avLst>
              </a:prstGeom>
              <a:solidFill>
                <a:srgbClr val="F3F3F3"/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04AF69-8734-535A-32BC-8F5235175C94}"/>
                  </a:ext>
                </a:extLst>
              </p:cNvPr>
              <p:cNvSpPr txBox="1"/>
              <p:nvPr/>
            </p:nvSpPr>
            <p:spPr>
              <a:xfrm>
                <a:off x="6425336" y="2464957"/>
                <a:ext cx="3803955" cy="5363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527FFF"/>
                  </a:buClr>
                  <a:buSzPct val="130000"/>
                  <a:buFont typeface="Arial" panose="020B0604020202020204" pitchFamily="34" charset="0"/>
                  <a:buChar char="•"/>
                </a:pPr>
                <a:r>
                  <a:rPr lang="ru-RU" sz="1050" b="1" i="1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научно-исследовательская работа: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методическая помощь педагогам школы при разработке и внедрении образовательных программ по профильным дисциплинам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совместные научные исследования и проекты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консультации в рамках проектно-исследовательской деятельностью учащихся «настоящими» научными сотрудниками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организация научно-практических конференций для школьников с последующим изданием сборника научных статей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использование лабораторных ресурсов для исследовательской деятельности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 typeface="Arial" panose="020B0604020202020204" pitchFamily="34" charset="0"/>
                  <a:buChar char="•"/>
                </a:pPr>
                <a:r>
                  <a:rPr lang="ru-RU" sz="1050" b="1" i="1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преподавательская деятельность: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участие педагогов вузов в процессе обучения школьников (лектории)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приглашение студентов-менторов для ведения школьных научных кружков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 typeface="Arial" panose="020B0604020202020204" pitchFamily="34" charset="0"/>
                  <a:buChar char="•"/>
                </a:pPr>
                <a:r>
                  <a:rPr lang="ru-RU" sz="1050" b="1" i="1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информационно-профориентационная работа: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встречи школьников с представителями НИИ в рамках масштабных мероприятий вузов (конференции и др.) 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ознакомительные стажировки и экскурсии для школьников, на производственные/ лабораторные площадки 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 typeface="Arial" panose="020B0604020202020204" pitchFamily="34" charset="0"/>
                  <a:buChar char="•"/>
                </a:pPr>
                <a:endParaRPr lang="ru-RU" sz="1300" b="1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endParaRP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endParaRPr lang="ru-RU" sz="13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endParaRPr>
              </a:p>
              <a:p>
                <a:pPr>
                  <a:buClr>
                    <a:srgbClr val="527FFF"/>
                  </a:buClr>
                  <a:buSzPct val="130000"/>
                </a:pPr>
                <a:endParaRPr lang="ru-RU" sz="13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endParaRPr>
              </a:p>
              <a:p>
                <a:pPr>
                  <a:buClr>
                    <a:srgbClr val="527FFF"/>
                  </a:buClr>
                  <a:buSzPct val="130000"/>
                </a:pPr>
                <a:endParaRPr lang="ru-RU" sz="13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endParaRPr>
              </a:p>
              <a:p>
                <a:pPr>
                  <a:buClr>
                    <a:srgbClr val="527FFF"/>
                  </a:buClr>
                  <a:buSzPct val="130000"/>
                </a:pPr>
                <a:endParaRPr lang="ru-RU" sz="14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endParaRPr>
              </a:p>
              <a:p>
                <a:pPr>
                  <a:buClr>
                    <a:srgbClr val="527FFF"/>
                  </a:buClr>
                  <a:buSzPct val="130000"/>
                </a:pPr>
                <a:endParaRPr lang="ru-RU" sz="14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7D3399E9-775D-4FDB-AB79-9D4262A0F9F0}"/>
                  </a:ext>
                </a:extLst>
              </p:cNvPr>
              <p:cNvSpPr/>
              <p:nvPr/>
            </p:nvSpPr>
            <p:spPr>
              <a:xfrm>
                <a:off x="6845565" y="1998052"/>
                <a:ext cx="2794163" cy="409783"/>
              </a:xfrm>
              <a:prstGeom prst="roundRect">
                <a:avLst/>
              </a:prstGeom>
              <a:solidFill>
                <a:srgbClr val="527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object 10">
                <a:extLst>
                  <a:ext uri="{FF2B5EF4-FFF2-40B4-BE49-F238E27FC236}">
                    <a16:creationId xmlns:a16="http://schemas.microsoft.com/office/drawing/2014/main" id="{A338FDC4-D86C-4E59-92EC-807417227FB6}"/>
                  </a:ext>
                </a:extLst>
              </p:cNvPr>
              <p:cNvSpPr txBox="1"/>
              <p:nvPr/>
            </p:nvSpPr>
            <p:spPr>
              <a:xfrm>
                <a:off x="6971431" y="2050893"/>
                <a:ext cx="3429476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ru-RU" b="1" dirty="0">
                    <a:solidFill>
                      <a:schemeClr val="bg1"/>
                    </a:solidFill>
                    <a:latin typeface="Gogh Bold" pitchFamily="2" charset="-52"/>
                    <a:cs typeface="Lucida Sans Unicode" panose="020B0602030504020204" pitchFamily="34" charset="0"/>
                  </a:rPr>
                  <a:t>НАУЧНЫЕ ОРГАНИЗАЦИИ</a:t>
                </a:r>
                <a:endParaRPr dirty="0">
                  <a:solidFill>
                    <a:schemeClr val="bg1"/>
                  </a:solidFill>
                  <a:latin typeface="Gogh Bold" pitchFamily="2" charset="-52"/>
                  <a:cs typeface="Lucida Sans Unicode" panose="020B0602030504020204" pitchFamily="34" charset="0"/>
                </a:endParaRPr>
              </a:p>
            </p:txBody>
          </p: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24365B00-33E9-A750-25A9-02DE082C9745}"/>
                </a:ext>
              </a:extLst>
            </p:cNvPr>
            <p:cNvGrpSpPr/>
            <p:nvPr/>
          </p:nvGrpSpPr>
          <p:grpSpPr>
            <a:xfrm>
              <a:off x="-1632334" y="1075106"/>
              <a:ext cx="5346945" cy="5837606"/>
              <a:chOff x="-1632334" y="1075106"/>
              <a:chExt cx="5346945" cy="5837606"/>
            </a:xfrm>
          </p:grpSpPr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3CADEF3C-4922-46EC-BC98-384DEB1E92C0}"/>
                  </a:ext>
                </a:extLst>
              </p:cNvPr>
              <p:cNvGrpSpPr/>
              <p:nvPr/>
            </p:nvGrpSpPr>
            <p:grpSpPr>
              <a:xfrm>
                <a:off x="-1603394" y="1075106"/>
                <a:ext cx="5318005" cy="5652305"/>
                <a:chOff x="-1462811" y="1998052"/>
                <a:chExt cx="5318005" cy="5652305"/>
              </a:xfrm>
            </p:grpSpPr>
            <p:sp>
              <p:nvSpPr>
                <p:cNvPr id="28" name="Прямоугольник: скругленные углы 27">
                  <a:extLst>
                    <a:ext uri="{FF2B5EF4-FFF2-40B4-BE49-F238E27FC236}">
                      <a16:creationId xmlns:a16="http://schemas.microsoft.com/office/drawing/2014/main" id="{D313557F-F115-4DC7-936D-4F3CC2160AFD}"/>
                    </a:ext>
                  </a:extLst>
                </p:cNvPr>
                <p:cNvSpPr/>
                <p:nvPr/>
              </p:nvSpPr>
              <p:spPr>
                <a:xfrm>
                  <a:off x="-1462811" y="2209799"/>
                  <a:ext cx="3903433" cy="5440558"/>
                </a:xfrm>
                <a:prstGeom prst="roundRect">
                  <a:avLst>
                    <a:gd name="adj" fmla="val 5810"/>
                  </a:avLst>
                </a:prstGeom>
                <a:solidFill>
                  <a:srgbClr val="F3F3F3"/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" name="Прямоугольник: скругленные углы 2">
                  <a:extLst>
                    <a:ext uri="{FF2B5EF4-FFF2-40B4-BE49-F238E27FC236}">
                      <a16:creationId xmlns:a16="http://schemas.microsoft.com/office/drawing/2014/main" id="{F061F502-B32F-43F6-ADA3-04D3E3E502FC}"/>
                    </a:ext>
                  </a:extLst>
                </p:cNvPr>
                <p:cNvSpPr/>
                <p:nvPr/>
              </p:nvSpPr>
              <p:spPr>
                <a:xfrm>
                  <a:off x="-756643" y="1998052"/>
                  <a:ext cx="2117653" cy="409783"/>
                </a:xfrm>
                <a:prstGeom prst="roundRect">
                  <a:avLst/>
                </a:prstGeom>
                <a:solidFill>
                  <a:srgbClr val="527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object 10"/>
                <p:cNvSpPr txBox="1"/>
                <p:nvPr/>
              </p:nvSpPr>
              <p:spPr>
                <a:xfrm>
                  <a:off x="-480894" y="2031650"/>
                  <a:ext cx="1679013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508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lang="ru-RU" b="1" dirty="0">
                      <a:solidFill>
                        <a:schemeClr val="bg1"/>
                      </a:solidFill>
                      <a:latin typeface="Gogh Bold" pitchFamily="2" charset="-52"/>
                      <a:cs typeface="Lucida Sans Unicode" panose="020B0602030504020204" pitchFamily="34" charset="0"/>
                    </a:rPr>
                    <a:t>УНИВЕРСИТЕТЫ</a:t>
                  </a:r>
                  <a:endParaRPr sz="2000" dirty="0">
                    <a:solidFill>
                      <a:schemeClr val="bg1"/>
                    </a:solidFill>
                    <a:latin typeface="Gogh Bold" pitchFamily="2" charset="-52"/>
                    <a:cs typeface="Lucida Sans Unicode" panose="020B0602030504020204" pitchFamily="34" charset="0"/>
                  </a:endParaRPr>
                </a:p>
              </p:txBody>
            </p:sp>
            <p:sp>
              <p:nvSpPr>
                <p:cNvPr id="11" name="object 11"/>
                <p:cNvSpPr txBox="1"/>
                <p:nvPr/>
              </p:nvSpPr>
              <p:spPr>
                <a:xfrm>
                  <a:off x="521504" y="2686925"/>
                  <a:ext cx="3333690" cy="751488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065">
                    <a:lnSpc>
                      <a:spcPct val="100000"/>
                    </a:lnSpc>
                    <a:buClr>
                      <a:srgbClr val="527FFF"/>
                    </a:buClr>
                    <a:buSzPct val="130000"/>
                    <a:tabLst>
                      <a:tab pos="240665" algn="l"/>
                      <a:tab pos="241935" algn="l"/>
                    </a:tabLst>
                  </a:pPr>
                  <a:endParaRPr lang="ru-RU" sz="160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endParaRPr>
                </a:p>
                <a:p>
                  <a:pPr marL="297815" indent="-285750">
                    <a:lnSpc>
                      <a:spcPct val="100000"/>
                    </a:lnSpc>
                    <a:buClr>
                      <a:srgbClr val="527FFF"/>
                    </a:buClr>
                    <a:buSzPct val="130000"/>
                    <a:buFont typeface="Arial" panose="020B0604020202020204" pitchFamily="34" charset="0"/>
                    <a:buChar char="•"/>
                    <a:tabLst>
                      <a:tab pos="240665" algn="l"/>
                      <a:tab pos="241935" algn="l"/>
                    </a:tabLst>
                  </a:pPr>
                  <a:endParaRPr lang="ru-RU" sz="160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endParaRPr>
                </a:p>
                <a:p>
                  <a:pPr marL="12065">
                    <a:lnSpc>
                      <a:spcPct val="100000"/>
                    </a:lnSpc>
                    <a:buClr>
                      <a:srgbClr val="527FFF"/>
                    </a:buClr>
                    <a:buSzPct val="130000"/>
                    <a:tabLst>
                      <a:tab pos="240665" algn="l"/>
                      <a:tab pos="241935" algn="l"/>
                    </a:tabLst>
                  </a:pPr>
                  <a:endParaRPr lang="ru-RU" sz="1600" spc="-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endParaRPr>
                </a:p>
              </p:txBody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AD1F6E-960A-1DA4-BA99-DDD9DB18A3F8}"/>
                  </a:ext>
                </a:extLst>
              </p:cNvPr>
              <p:cNvSpPr txBox="1"/>
              <p:nvPr/>
            </p:nvSpPr>
            <p:spPr>
              <a:xfrm>
                <a:off x="-1632334" y="1542011"/>
                <a:ext cx="3914421" cy="5370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527FFF"/>
                  </a:buClr>
                  <a:buSzPct val="130000"/>
                  <a:buFont typeface="Arial" panose="020B0604020202020204" pitchFamily="34" charset="0"/>
                  <a:buChar char="•"/>
                </a:pPr>
                <a:r>
                  <a:rPr lang="ru-RU" sz="1050" b="1" i="1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учебно-методическая деятельность: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экспертиза преподавателями вузов учебно-методических программ школы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совместная организация спецкурсов для подготовки школьников к ОГЭ, ЕГЭ, олимпиадам и конкурсам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совместное издание учебных пособий преподавателями вузов и учителями школы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 typeface="Arial" panose="020B0604020202020204" pitchFamily="34" charset="0"/>
                  <a:buChar char="•"/>
                </a:pPr>
                <a:r>
                  <a:rPr lang="ru-RU" sz="1050" b="1" i="1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научно-исследовательская работа: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совместные научные исследования и проекты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консультации в рамках проектно-исследовательской деятельности учащихся «настоящими» научными сотрудниками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организация научно-практических конференций для учащихся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использование лабораторных ресурсов для исследовательской деятельности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 typeface="Arial" panose="020B0604020202020204" pitchFamily="34" charset="0"/>
                  <a:buChar char="•"/>
                </a:pPr>
                <a:r>
                  <a:rPr lang="ru-RU" sz="1050" b="1" i="1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преподавательская деятельность: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участие педагогов вузов в процессе обучения школьников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приглашение студентов-менторов в качестве педагогов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 typeface="Arial" panose="020B0604020202020204" pitchFamily="34" charset="0"/>
                  <a:buChar char="•"/>
                </a:pPr>
                <a:r>
                  <a:rPr lang="ru-RU" sz="1050" b="1" i="1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информационно-профориентационная работа: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знакомство с кафедрами и факультетами университетов 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встречи учащихся с представителями вузов в рамках масштабных мероприятий вуза (день ОД и др.) 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ознакомительные стажировки и экскурсии для школьников, на производственные/лабораторные площадки 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консультации для родителей учащихся по вопросам довузовской и профориентационной работы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05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консультация учащихся по выбору направления обучения и специальности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endParaRPr lang="ru-RU" sz="12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endParaRPr>
              </a:p>
              <a:p>
                <a:pPr>
                  <a:buClr>
                    <a:srgbClr val="527FFF"/>
                  </a:buClr>
                  <a:buSzPct val="130000"/>
                </a:pPr>
                <a:endParaRPr lang="en-US" sz="16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endParaRPr>
              </a:p>
            </p:txBody>
          </p:sp>
        </p:grpSp>
      </p:grpSp>
      <p:sp>
        <p:nvSpPr>
          <p:cNvPr id="2" name="Прямоугольник: скругленные углы 27">
            <a:extLst>
              <a:ext uri="{FF2B5EF4-FFF2-40B4-BE49-F238E27FC236}">
                <a16:creationId xmlns:a16="http://schemas.microsoft.com/office/drawing/2014/main" id="{25837A70-B425-CFEB-FEB0-7A17A2B06625}"/>
              </a:ext>
            </a:extLst>
          </p:cNvPr>
          <p:cNvSpPr/>
          <p:nvPr/>
        </p:nvSpPr>
        <p:spPr>
          <a:xfrm>
            <a:off x="4287398" y="1264312"/>
            <a:ext cx="3803956" cy="5440558"/>
          </a:xfrm>
          <a:prstGeom prst="roundRect">
            <a:avLst>
              <a:gd name="adj" fmla="val 5810"/>
            </a:avLst>
          </a:prstGeom>
          <a:solidFill>
            <a:srgbClr val="F3F3F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2">
            <a:extLst>
              <a:ext uri="{FF2B5EF4-FFF2-40B4-BE49-F238E27FC236}">
                <a16:creationId xmlns:a16="http://schemas.microsoft.com/office/drawing/2014/main" id="{B645852C-42A8-710B-7133-D5C70A09591D}"/>
              </a:ext>
            </a:extLst>
          </p:cNvPr>
          <p:cNvSpPr/>
          <p:nvPr/>
        </p:nvSpPr>
        <p:spPr>
          <a:xfrm>
            <a:off x="5093092" y="1095325"/>
            <a:ext cx="2117653" cy="409783"/>
          </a:xfrm>
          <a:prstGeom prst="roundRect">
            <a:avLst/>
          </a:prstGeom>
          <a:solidFill>
            <a:srgbClr val="52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34042CC4-7B87-9099-7FB8-1851325748A6}"/>
              </a:ext>
            </a:extLst>
          </p:cNvPr>
          <p:cNvSpPr txBox="1"/>
          <p:nvPr/>
        </p:nvSpPr>
        <p:spPr>
          <a:xfrm>
            <a:off x="5595940" y="1126539"/>
            <a:ext cx="167901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Gogh Bold" pitchFamily="2" charset="-52"/>
                <a:cs typeface="Lucida Sans Unicode" panose="020B0602030504020204" pitchFamily="34" charset="0"/>
              </a:rPr>
              <a:t>КОЛЛЕДЖИ</a:t>
            </a:r>
            <a:endParaRPr sz="2000" dirty="0">
              <a:solidFill>
                <a:schemeClr val="bg1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F98342-7F4F-9E2F-0D2C-CDD1F55FA34D}"/>
              </a:ext>
            </a:extLst>
          </p:cNvPr>
          <p:cNvSpPr txBox="1"/>
          <p:nvPr/>
        </p:nvSpPr>
        <p:spPr>
          <a:xfrm>
            <a:off x="4365495" y="1585349"/>
            <a:ext cx="3553523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50" b="1" i="1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преподавательская деятельность:</a:t>
            </a:r>
          </a:p>
          <a:p>
            <a:pPr marL="285750" indent="-285750">
              <a:buClr>
                <a:srgbClr val="527FFF"/>
              </a:buClr>
              <a:buSzPct val="130000"/>
              <a:buFontTx/>
              <a:buChar char="-"/>
            </a:pPr>
            <a:r>
              <a:rPr lang="ru-RU" sz="105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участие педагогов в процессе обучения школьников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50" b="1" i="1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информационно-профориентационная работа:</a:t>
            </a:r>
          </a:p>
          <a:p>
            <a:pPr marL="285750" indent="-285750">
              <a:buClr>
                <a:srgbClr val="527FFF"/>
              </a:buClr>
              <a:buSzPct val="130000"/>
              <a:buFontTx/>
              <a:buChar char="-"/>
            </a:pPr>
            <a:r>
              <a:rPr lang="ru-RU" sz="105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знакомство с программами колледжа</a:t>
            </a:r>
          </a:p>
          <a:p>
            <a:pPr marL="285750" indent="-285750">
              <a:buClr>
                <a:srgbClr val="527FFF"/>
              </a:buClr>
              <a:buSzPct val="130000"/>
              <a:buFontTx/>
              <a:buChar char="-"/>
            </a:pPr>
            <a:r>
              <a:rPr lang="ru-RU" sz="105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встречи учащихся с представителями колледжа в рамках масштабных мероприятий (день ОД) </a:t>
            </a:r>
          </a:p>
          <a:p>
            <a:pPr marL="285750" indent="-285750">
              <a:buClr>
                <a:srgbClr val="527FFF"/>
              </a:buClr>
              <a:buSzPct val="130000"/>
              <a:buFontTx/>
              <a:buChar char="-"/>
            </a:pPr>
            <a:r>
              <a:rPr lang="ru-RU" sz="105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ознакомительные экскурсии для школьников в учебно-производственные мастерские колледжа</a:t>
            </a:r>
          </a:p>
          <a:p>
            <a:pPr marL="285750" indent="-285750">
              <a:buClr>
                <a:srgbClr val="527FFF"/>
              </a:buClr>
              <a:buSzPct val="130000"/>
              <a:buFontTx/>
              <a:buChar char="-"/>
            </a:pPr>
            <a:r>
              <a:rPr lang="ru-RU" sz="105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консультация учащихся по выбору направления обучения и специальности</a:t>
            </a:r>
          </a:p>
          <a:p>
            <a:pPr marL="285750" indent="-285750">
              <a:buClr>
                <a:srgbClr val="527FFF"/>
              </a:buClr>
              <a:buSzPct val="130000"/>
              <a:buFontTx/>
              <a:buChar char="-"/>
            </a:pPr>
            <a:endParaRPr lang="ru-RU" sz="1050" spc="1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527FFF"/>
              </a:buClr>
              <a:buSzPct val="130000"/>
              <a:buFontTx/>
              <a:buChar char="-"/>
            </a:pPr>
            <a:r>
              <a:rPr lang="ru-RU" sz="105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совместная разработка проектов</a:t>
            </a:r>
          </a:p>
          <a:p>
            <a:pPr marL="285750" indent="-285750">
              <a:buClr>
                <a:srgbClr val="527FFF"/>
              </a:buClr>
              <a:buSzPct val="130000"/>
              <a:buFontTx/>
              <a:buChar char="-"/>
            </a:pPr>
            <a:r>
              <a:rPr lang="ru-RU" sz="105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прохождение предпрофессиональной практики</a:t>
            </a:r>
          </a:p>
          <a:p>
            <a:pPr marL="285750" indent="-285750">
              <a:buClr>
                <a:srgbClr val="527FFF"/>
              </a:buClr>
              <a:buSzPct val="130000"/>
              <a:buFontTx/>
              <a:buChar char="-"/>
            </a:pPr>
            <a:endParaRPr lang="ru-RU" sz="1200" spc="1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>
              <a:buClr>
                <a:srgbClr val="527FFF"/>
              </a:buClr>
              <a:buSzPct val="130000"/>
            </a:pPr>
            <a:endParaRPr lang="en-US" sz="160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DDF5D2-896F-7881-7CF0-F5B44E97FE1E}"/>
              </a:ext>
            </a:extLst>
          </p:cNvPr>
          <p:cNvSpPr txBox="1"/>
          <p:nvPr/>
        </p:nvSpPr>
        <p:spPr>
          <a:xfrm>
            <a:off x="11799543" y="6391308"/>
            <a:ext cx="73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486649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CADEF3C-4922-46EC-BC98-384DEB1E92C0}"/>
              </a:ext>
            </a:extLst>
          </p:cNvPr>
          <p:cNvGrpSpPr/>
          <p:nvPr/>
        </p:nvGrpSpPr>
        <p:grpSpPr>
          <a:xfrm>
            <a:off x="186485" y="1704112"/>
            <a:ext cx="4007761" cy="3875223"/>
            <a:chOff x="-12577" y="1975338"/>
            <a:chExt cx="4007761" cy="3875223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D313557F-F115-4DC7-936D-4F3CC2160AFD}"/>
                </a:ext>
              </a:extLst>
            </p:cNvPr>
            <p:cNvSpPr/>
            <p:nvPr/>
          </p:nvSpPr>
          <p:spPr>
            <a:xfrm>
              <a:off x="-12577" y="2209800"/>
              <a:ext cx="3739076" cy="3640761"/>
            </a:xfrm>
            <a:prstGeom prst="roundRect">
              <a:avLst>
                <a:gd name="adj" fmla="val 5810"/>
              </a:avLst>
            </a:prstGeom>
            <a:solidFill>
              <a:srgbClr val="F3F3F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F061F502-B32F-43F6-ADA3-04D3E3E502FC}"/>
                </a:ext>
              </a:extLst>
            </p:cNvPr>
            <p:cNvSpPr/>
            <p:nvPr/>
          </p:nvSpPr>
          <p:spPr>
            <a:xfrm>
              <a:off x="562938" y="1975338"/>
              <a:ext cx="2590801" cy="409783"/>
            </a:xfrm>
            <a:prstGeom prst="roundRect">
              <a:avLst/>
            </a:prstGeom>
            <a:solidFill>
              <a:srgbClr val="52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1355933" y="2032480"/>
              <a:ext cx="2186434" cy="5796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en" b="1" dirty="0">
                  <a:solidFill>
                    <a:schemeClr val="bg1"/>
                  </a:solidFill>
                  <a:latin typeface="Gogh Bold" pitchFamily="2" charset="-52"/>
                  <a:cs typeface="Lucida Sans Unicode" panose="020B0602030504020204" pitchFamily="34" charset="0"/>
                </a:rPr>
                <a:t>STRATEGIC</a:t>
              </a:r>
            </a:p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endParaRPr lang="en" b="1" dirty="0">
                <a:solidFill>
                  <a:schemeClr val="bg1"/>
                </a:solidFill>
                <a:latin typeface="Gogh Bold" pitchFamily="2" charset="-52"/>
                <a:cs typeface="Lucida Sans Unicode" panose="020B0602030504020204" pitchFamily="34" charset="0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251796" y="2753183"/>
              <a:ext cx="3743388" cy="109004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4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учебно-методическая деятельность</a:t>
              </a: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4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научно-методическая работа</a:t>
              </a: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4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преподавательская деятельность</a:t>
              </a: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4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информационно-профориентационная работа</a:t>
              </a:r>
            </a:p>
          </p:txBody>
        </p:sp>
      </p:grpSp>
      <p:sp>
        <p:nvSpPr>
          <p:cNvPr id="29" name="object 7">
            <a:extLst>
              <a:ext uri="{FF2B5EF4-FFF2-40B4-BE49-F238E27FC236}">
                <a16:creationId xmlns:a16="http://schemas.microsoft.com/office/drawing/2014/main" id="{7FB5CF94-0F0A-B331-35EB-42C2A0A009B6}"/>
              </a:ext>
            </a:extLst>
          </p:cNvPr>
          <p:cNvSpPr txBox="1"/>
          <p:nvPr/>
        </p:nvSpPr>
        <p:spPr>
          <a:xfrm>
            <a:off x="327141" y="1051568"/>
            <a:ext cx="114065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8485">
              <a:lnSpc>
                <a:spcPct val="100000"/>
              </a:lnSpc>
              <a:spcBef>
                <a:spcPts val="100"/>
              </a:spcBef>
            </a:pPr>
            <a:r>
              <a:rPr lang="ru-RU" sz="1600" b="0" u="none" strike="noStrike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Партнер может выбрать </a:t>
            </a:r>
            <a:r>
              <a:rPr lang="ru-RU" sz="16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один из форм сотрудничества</a:t>
            </a:r>
            <a:r>
              <a:rPr lang="ru-RU" sz="1600" b="0" u="none" strike="noStrike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, соответствующий его возможностям, целям и ресурсам </a:t>
            </a:r>
            <a:endParaRPr sz="160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6729AA-DAD4-4203-8F41-96FDB46D59BC}"/>
              </a:ext>
            </a:extLst>
          </p:cNvPr>
          <p:cNvSpPr txBox="1"/>
          <p:nvPr/>
        </p:nvSpPr>
        <p:spPr>
          <a:xfrm>
            <a:off x="228600" y="184439"/>
            <a:ext cx="1060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spc="105" dirty="0">
                <a:solidFill>
                  <a:srgbClr val="172159"/>
                </a:solidFill>
                <a:latin typeface="Gogh Bold" pitchFamily="2" charset="-52"/>
              </a:rPr>
              <a:t>НАУЧНО-ОБРАЗОВАТЕЛЬНЫЕ ИНСТИТУЦИИ</a:t>
            </a:r>
            <a:endParaRPr lang="ru-RU" sz="32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3D0E831-181C-44E4-93AE-1F5A1F023A20}"/>
              </a:ext>
            </a:extLst>
          </p:cNvPr>
          <p:cNvGrpSpPr/>
          <p:nvPr/>
        </p:nvGrpSpPr>
        <p:grpSpPr>
          <a:xfrm>
            <a:off x="4317723" y="1676400"/>
            <a:ext cx="3750460" cy="3852269"/>
            <a:chOff x="4297452" y="1998292"/>
            <a:chExt cx="3750460" cy="3852269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2721B396-9331-4368-BBB3-294FA4AF3CEA}"/>
                </a:ext>
              </a:extLst>
            </p:cNvPr>
            <p:cNvSpPr/>
            <p:nvPr/>
          </p:nvSpPr>
          <p:spPr>
            <a:xfrm>
              <a:off x="4297452" y="2209800"/>
              <a:ext cx="3743388" cy="3640761"/>
            </a:xfrm>
            <a:prstGeom prst="roundRect">
              <a:avLst>
                <a:gd name="adj" fmla="val 5810"/>
              </a:avLst>
            </a:prstGeom>
            <a:solidFill>
              <a:srgbClr val="F3F3F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3399E9-775D-4FDB-AB79-9D4262A0F9F0}"/>
                </a:ext>
              </a:extLst>
            </p:cNvPr>
            <p:cNvSpPr/>
            <p:nvPr/>
          </p:nvSpPr>
          <p:spPr>
            <a:xfrm>
              <a:off x="4873745" y="1998292"/>
              <a:ext cx="2590801" cy="409783"/>
            </a:xfrm>
            <a:prstGeom prst="roundRect">
              <a:avLst/>
            </a:prstGeom>
            <a:solidFill>
              <a:srgbClr val="52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A338FDC4-D86C-4E59-92EC-807417227FB6}"/>
                </a:ext>
              </a:extLst>
            </p:cNvPr>
            <p:cNvSpPr txBox="1"/>
            <p:nvPr/>
          </p:nvSpPr>
          <p:spPr>
            <a:xfrm>
              <a:off x="5861478" y="2050264"/>
              <a:ext cx="2186434" cy="5796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en" b="1" dirty="0">
                  <a:solidFill>
                    <a:schemeClr val="bg1"/>
                  </a:solidFill>
                  <a:latin typeface="Gogh Bold" pitchFamily="2" charset="-52"/>
                  <a:cs typeface="Lucida Sans Unicode" panose="020B0602030504020204" pitchFamily="34" charset="0"/>
                </a:rPr>
                <a:t>BASIC </a:t>
              </a:r>
            </a:p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endParaRPr lang="en" b="1" dirty="0">
                <a:solidFill>
                  <a:schemeClr val="bg1"/>
                </a:solidFill>
                <a:latin typeface="Gogh Bold" pitchFamily="2" charset="-52"/>
                <a:cs typeface="Lucida Sans Unicode" panose="020B0602030504020204" pitchFamily="34" charset="0"/>
              </a:endParaRPr>
            </a:p>
          </p:txBody>
        </p:sp>
      </p:grpSp>
      <p:sp>
        <p:nvSpPr>
          <p:cNvPr id="6" name="object 11">
            <a:extLst>
              <a:ext uri="{FF2B5EF4-FFF2-40B4-BE49-F238E27FC236}">
                <a16:creationId xmlns:a16="http://schemas.microsoft.com/office/drawing/2014/main" id="{EF4046F0-0615-9FAF-8957-02FCF487629D}"/>
              </a:ext>
            </a:extLst>
          </p:cNvPr>
          <p:cNvSpPr txBox="1"/>
          <p:nvPr/>
        </p:nvSpPr>
        <p:spPr>
          <a:xfrm>
            <a:off x="4625846" y="2427422"/>
            <a:ext cx="3743388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учебно-методическая деятельность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научно-методическая работа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преподавательская деятельность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информационно-профориентационная работа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385D4B2-E21A-B5A8-28C5-6C3136A0C4C9}"/>
              </a:ext>
            </a:extLst>
          </p:cNvPr>
          <p:cNvGrpSpPr/>
          <p:nvPr/>
        </p:nvGrpSpPr>
        <p:grpSpPr>
          <a:xfrm>
            <a:off x="8408515" y="1676400"/>
            <a:ext cx="3827516" cy="3845652"/>
            <a:chOff x="4691086" y="2004908"/>
            <a:chExt cx="3827516" cy="3845652"/>
          </a:xfrm>
        </p:grpSpPr>
        <p:sp>
          <p:nvSpPr>
            <p:cNvPr id="4" name="Прямоугольник: скругленные углы 12">
              <a:extLst>
                <a:ext uri="{FF2B5EF4-FFF2-40B4-BE49-F238E27FC236}">
                  <a16:creationId xmlns:a16="http://schemas.microsoft.com/office/drawing/2014/main" id="{3677383F-571A-EA1E-4FEE-9A6454E62AC2}"/>
                </a:ext>
              </a:extLst>
            </p:cNvPr>
            <p:cNvSpPr/>
            <p:nvPr/>
          </p:nvSpPr>
          <p:spPr>
            <a:xfrm>
              <a:off x="4691086" y="2209799"/>
              <a:ext cx="3617230" cy="3640761"/>
            </a:xfrm>
            <a:prstGeom prst="roundRect">
              <a:avLst>
                <a:gd name="adj" fmla="val 5810"/>
              </a:avLst>
            </a:prstGeom>
            <a:solidFill>
              <a:srgbClr val="F3F3F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CD30C5-D7DA-AB23-4D18-8EEBCA61008C}"/>
                </a:ext>
              </a:extLst>
            </p:cNvPr>
            <p:cNvSpPr txBox="1"/>
            <p:nvPr/>
          </p:nvSpPr>
          <p:spPr>
            <a:xfrm>
              <a:off x="4738640" y="2627782"/>
              <a:ext cx="3779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endParaRPr lang="ru-RU" sz="14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</p:txBody>
        </p:sp>
        <p:sp>
          <p:nvSpPr>
            <p:cNvPr id="7" name="Прямоугольник: скругленные углы 14">
              <a:extLst>
                <a:ext uri="{FF2B5EF4-FFF2-40B4-BE49-F238E27FC236}">
                  <a16:creationId xmlns:a16="http://schemas.microsoft.com/office/drawing/2014/main" id="{306A0B03-5127-027C-85FB-27733882CB8D}"/>
                </a:ext>
              </a:extLst>
            </p:cNvPr>
            <p:cNvSpPr/>
            <p:nvPr/>
          </p:nvSpPr>
          <p:spPr>
            <a:xfrm>
              <a:off x="5272040" y="2004908"/>
              <a:ext cx="2590801" cy="409783"/>
            </a:xfrm>
            <a:prstGeom prst="roundRect">
              <a:avLst/>
            </a:prstGeom>
            <a:solidFill>
              <a:srgbClr val="52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BF38A507-562A-7384-41FD-32956A7F4B97}"/>
                </a:ext>
              </a:extLst>
            </p:cNvPr>
            <p:cNvSpPr txBox="1"/>
            <p:nvPr/>
          </p:nvSpPr>
          <p:spPr>
            <a:xfrm>
              <a:off x="5781550" y="2052614"/>
              <a:ext cx="2186434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en" b="1" dirty="0">
                  <a:solidFill>
                    <a:schemeClr val="bg1"/>
                  </a:solidFill>
                  <a:latin typeface="Gogh Bold" pitchFamily="2" charset="-52"/>
                  <a:cs typeface="Lucida Sans Unicode" panose="020B0602030504020204" pitchFamily="34" charset="0"/>
                </a:rPr>
                <a:t>OPERATIONAL </a:t>
              </a:r>
              <a:endParaRPr lang="en" sz="2000" dirty="0">
                <a:solidFill>
                  <a:schemeClr val="bg1"/>
                </a:solidFill>
                <a:latin typeface="Gogh Bold" pitchFamily="2" charset="-52"/>
                <a:cs typeface="Lucida Sans Unicode" panose="020B0602030504020204" pitchFamily="34" charset="0"/>
              </a:endParaRPr>
            </a:p>
          </p:txBody>
        </p:sp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E3904D6C-3083-67D0-FCED-DED38922FB5B}"/>
              </a:ext>
            </a:extLst>
          </p:cNvPr>
          <p:cNvSpPr txBox="1"/>
          <p:nvPr/>
        </p:nvSpPr>
        <p:spPr>
          <a:xfrm>
            <a:off x="8551920" y="2424972"/>
            <a:ext cx="374338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информационно-профориентационная работа</a:t>
            </a:r>
          </a:p>
        </p:txBody>
      </p:sp>
      <p:sp>
        <p:nvSpPr>
          <p:cNvPr id="19" name="Прямоугольник: скругленные углы 2">
            <a:extLst>
              <a:ext uri="{FF2B5EF4-FFF2-40B4-BE49-F238E27FC236}">
                <a16:creationId xmlns:a16="http://schemas.microsoft.com/office/drawing/2014/main" id="{0218C2D1-9E50-C87F-8C02-796EE350D137}"/>
              </a:ext>
            </a:extLst>
          </p:cNvPr>
          <p:cNvSpPr/>
          <p:nvPr/>
        </p:nvSpPr>
        <p:spPr>
          <a:xfrm>
            <a:off x="331796" y="5387878"/>
            <a:ext cx="2087577" cy="287710"/>
          </a:xfrm>
          <a:prstGeom prst="roundRect">
            <a:avLst/>
          </a:prstGeom>
          <a:gradFill flip="none" rotWithShape="1">
            <a:gsLst>
              <a:gs pos="0">
                <a:srgbClr val="A1BFDE">
                  <a:tint val="66000"/>
                  <a:satMod val="160000"/>
                </a:srgbClr>
              </a:gs>
              <a:gs pos="50000">
                <a:srgbClr val="A1BFDE">
                  <a:tint val="44500"/>
                  <a:satMod val="160000"/>
                </a:srgbClr>
              </a:gs>
              <a:gs pos="100000">
                <a:srgbClr val="A1BFDE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526E8012-5EA2-29DF-86BA-63B16967B4B2}"/>
              </a:ext>
            </a:extLst>
          </p:cNvPr>
          <p:cNvSpPr txBox="1"/>
          <p:nvPr/>
        </p:nvSpPr>
        <p:spPr>
          <a:xfrm>
            <a:off x="443225" y="5403122"/>
            <a:ext cx="218643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2060"/>
                </a:solidFill>
                <a:latin typeface="Gogh Bold" pitchFamily="2" charset="-52"/>
                <a:cs typeface="Lucida Sans Unicode" panose="020B0602030504020204" pitchFamily="34" charset="0"/>
              </a:rPr>
              <a:t>ОБЯЗАТЕЛЬНО</a:t>
            </a:r>
            <a:endParaRPr lang="en" sz="1400" dirty="0">
              <a:solidFill>
                <a:srgbClr val="002060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21" name="Прямоугольник: скругленные углы 2">
            <a:extLst>
              <a:ext uri="{FF2B5EF4-FFF2-40B4-BE49-F238E27FC236}">
                <a16:creationId xmlns:a16="http://schemas.microsoft.com/office/drawing/2014/main" id="{0F50A83B-C4B8-A604-691E-C493D4E97741}"/>
              </a:ext>
            </a:extLst>
          </p:cNvPr>
          <p:cNvSpPr/>
          <p:nvPr/>
        </p:nvSpPr>
        <p:spPr>
          <a:xfrm>
            <a:off x="4409963" y="5321853"/>
            <a:ext cx="2087577" cy="287710"/>
          </a:xfrm>
          <a:prstGeom prst="roundRect">
            <a:avLst/>
          </a:prstGeom>
          <a:gradFill flip="none" rotWithShape="1">
            <a:gsLst>
              <a:gs pos="0">
                <a:srgbClr val="A1BFDE">
                  <a:tint val="66000"/>
                  <a:satMod val="160000"/>
                </a:srgbClr>
              </a:gs>
              <a:gs pos="50000">
                <a:srgbClr val="A1BFDE">
                  <a:tint val="44500"/>
                  <a:satMod val="160000"/>
                </a:srgbClr>
              </a:gs>
              <a:gs pos="100000">
                <a:srgbClr val="A1BFDE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8251D1FB-0926-9893-7607-B3457A8E884D}"/>
              </a:ext>
            </a:extLst>
          </p:cNvPr>
          <p:cNvSpPr txBox="1"/>
          <p:nvPr/>
        </p:nvSpPr>
        <p:spPr>
          <a:xfrm>
            <a:off x="4602400" y="5381295"/>
            <a:ext cx="218643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2060"/>
                </a:solidFill>
                <a:latin typeface="Gogh Bold" pitchFamily="2" charset="-52"/>
                <a:cs typeface="Lucida Sans Unicode" panose="020B0602030504020204" pitchFamily="34" charset="0"/>
              </a:rPr>
              <a:t>ПО ВЫБОРУ</a:t>
            </a:r>
            <a:endParaRPr lang="en" sz="1400" dirty="0">
              <a:solidFill>
                <a:srgbClr val="002060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F206A-EE1D-FDEE-D21C-B8F6EBDD1552}"/>
              </a:ext>
            </a:extLst>
          </p:cNvPr>
          <p:cNvSpPr txBox="1"/>
          <p:nvPr/>
        </p:nvSpPr>
        <p:spPr>
          <a:xfrm>
            <a:off x="11799543" y="6391308"/>
            <a:ext cx="73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9713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Группа 365">
            <a:extLst>
              <a:ext uri="{FF2B5EF4-FFF2-40B4-BE49-F238E27FC236}">
                <a16:creationId xmlns:a16="http://schemas.microsoft.com/office/drawing/2014/main" id="{DE213C15-56DA-4513-B0D9-216F6696B8DA}"/>
              </a:ext>
            </a:extLst>
          </p:cNvPr>
          <p:cNvGrpSpPr/>
          <p:nvPr/>
        </p:nvGrpSpPr>
        <p:grpSpPr>
          <a:xfrm>
            <a:off x="310104" y="956792"/>
            <a:ext cx="10720255" cy="5401313"/>
            <a:chOff x="4441021" y="873465"/>
            <a:chExt cx="10720255" cy="5401313"/>
          </a:xfrm>
        </p:grpSpPr>
        <p:sp>
          <p:nvSpPr>
            <p:cNvPr id="292" name="Полилиния: фигура 291">
              <a:extLst>
                <a:ext uri="{FF2B5EF4-FFF2-40B4-BE49-F238E27FC236}">
                  <a16:creationId xmlns:a16="http://schemas.microsoft.com/office/drawing/2014/main" id="{851BA4B4-993B-49C9-B7E1-9F83C37A69E8}"/>
                </a:ext>
              </a:extLst>
            </p:cNvPr>
            <p:cNvSpPr/>
            <p:nvPr/>
          </p:nvSpPr>
          <p:spPr>
            <a:xfrm>
              <a:off x="4441021" y="1059171"/>
              <a:ext cx="3707441" cy="5215607"/>
            </a:xfrm>
            <a:custGeom>
              <a:avLst/>
              <a:gdLst>
                <a:gd name="connsiteX0" fmla="*/ 4130781 w 4308302"/>
                <a:gd name="connsiteY0" fmla="*/ 0 h 5215607"/>
                <a:gd name="connsiteX1" fmla="*/ 4308302 w 4308302"/>
                <a:gd name="connsiteY1" fmla="*/ 177521 h 5215607"/>
                <a:gd name="connsiteX2" fmla="*/ 4308302 w 4308302"/>
                <a:gd name="connsiteY2" fmla="*/ 5038086 h 5215607"/>
                <a:gd name="connsiteX3" fmla="*/ 4130781 w 4308302"/>
                <a:gd name="connsiteY3" fmla="*/ 5215607 h 5215607"/>
                <a:gd name="connsiteX4" fmla="*/ 177520 w 4308302"/>
                <a:gd name="connsiteY4" fmla="*/ 5215607 h 5215607"/>
                <a:gd name="connsiteX5" fmla="*/ 0 w 4308302"/>
                <a:gd name="connsiteY5" fmla="*/ 5038086 h 5215607"/>
                <a:gd name="connsiteX6" fmla="*/ 0 w 4308302"/>
                <a:gd name="connsiteY6" fmla="*/ 177521 h 5215607"/>
                <a:gd name="connsiteX7" fmla="*/ 177520 w 4308302"/>
                <a:gd name="connsiteY7" fmla="*/ 0 h 52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08302" h="5215607">
                  <a:moveTo>
                    <a:pt x="4130781" y="0"/>
                  </a:moveTo>
                  <a:cubicBezTo>
                    <a:pt x="4228824" y="0"/>
                    <a:pt x="4308302" y="79479"/>
                    <a:pt x="4308302" y="177521"/>
                  </a:cubicBezTo>
                  <a:lnTo>
                    <a:pt x="4308302" y="5038086"/>
                  </a:lnTo>
                  <a:cubicBezTo>
                    <a:pt x="4308302" y="5136129"/>
                    <a:pt x="4228824" y="5215607"/>
                    <a:pt x="4130781" y="5215607"/>
                  </a:cubicBezTo>
                  <a:lnTo>
                    <a:pt x="177520" y="5215607"/>
                  </a:lnTo>
                  <a:cubicBezTo>
                    <a:pt x="79478" y="5215607"/>
                    <a:pt x="0" y="5136129"/>
                    <a:pt x="0" y="5038086"/>
                  </a:cubicBezTo>
                  <a:lnTo>
                    <a:pt x="0" y="177521"/>
                  </a:lnTo>
                  <a:cubicBezTo>
                    <a:pt x="0" y="79479"/>
                    <a:pt x="79478" y="0"/>
                    <a:pt x="177520" y="0"/>
                  </a:cubicBezTo>
                  <a:close/>
                </a:path>
              </a:pathLst>
            </a:custGeom>
            <a:solidFill>
              <a:srgbClr val="F2F2F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Gogh Medium" pitchFamily="2" charset="-52"/>
              </a:endParaRPr>
            </a:p>
          </p:txBody>
        </p:sp>
        <p:grpSp>
          <p:nvGrpSpPr>
            <p:cNvPr id="293" name="Рисунок 26">
              <a:extLst>
                <a:ext uri="{FF2B5EF4-FFF2-40B4-BE49-F238E27FC236}">
                  <a16:creationId xmlns:a16="http://schemas.microsoft.com/office/drawing/2014/main" id="{B11C27B1-2CD1-4012-AF67-56823858DFFE}"/>
                </a:ext>
              </a:extLst>
            </p:cNvPr>
            <p:cNvGrpSpPr/>
            <p:nvPr/>
          </p:nvGrpSpPr>
          <p:grpSpPr>
            <a:xfrm>
              <a:off x="4588074" y="1238050"/>
              <a:ext cx="3940889" cy="1678271"/>
              <a:chOff x="4588074" y="1238050"/>
              <a:chExt cx="3940889" cy="1678271"/>
            </a:xfrm>
          </p:grpSpPr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59A3B22E-8FE3-4632-B1C5-FA9719106EE8}"/>
                  </a:ext>
                </a:extLst>
              </p:cNvPr>
              <p:cNvSpPr txBox="1"/>
              <p:nvPr/>
            </p:nvSpPr>
            <p:spPr>
              <a:xfrm>
                <a:off x="4773936" y="1238050"/>
                <a:ext cx="1043876" cy="294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312" spc="0" baseline="0" dirty="0">
                    <a:solidFill>
                      <a:srgbClr val="527FFF"/>
                    </a:solidFill>
                    <a:latin typeface="Gogh Bold" pitchFamily="2" charset="-52"/>
                    <a:sym typeface="Gogh"/>
                    <a:rtl val="0"/>
                  </a:rPr>
                  <a:t>GREENBIO</a:t>
                </a:r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B72A1512-5E43-4DBF-A1C3-87F8DBE7A724}"/>
                  </a:ext>
                </a:extLst>
              </p:cNvPr>
              <p:cNvSpPr txBox="1"/>
              <p:nvPr/>
            </p:nvSpPr>
            <p:spPr>
              <a:xfrm>
                <a:off x="4767997" y="1465908"/>
                <a:ext cx="2880917" cy="32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83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э</a:t>
                </a:r>
                <a:r>
                  <a:rPr lang="ru-RU" sz="1483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кология и </a:t>
                </a:r>
                <a:r>
                  <a:rPr lang="ru-RU" sz="1483" spc="0" baseline="0" dirty="0" err="1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биопереработка</a:t>
                </a:r>
                <a:endParaRPr lang="ru-RU" sz="1483" spc="0" baseline="0" dirty="0">
                  <a:solidFill>
                    <a:srgbClr val="262D62"/>
                  </a:solidFill>
                  <a:latin typeface="Gogh Medium" pitchFamily="2" charset="-52"/>
                  <a:sym typeface="Gogh"/>
                  <a:rtl val="0"/>
                </a:endParaRP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AF5179E2-3E40-42D5-8F74-54F35E26A48D}"/>
                  </a:ext>
                </a:extLst>
              </p:cNvPr>
              <p:cNvSpPr txBox="1"/>
              <p:nvPr/>
            </p:nvSpPr>
            <p:spPr>
              <a:xfrm>
                <a:off x="4767997" y="1691883"/>
                <a:ext cx="1803699" cy="32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83" spc="0" baseline="0" dirty="0" err="1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ситифермерство</a:t>
                </a:r>
                <a:endParaRPr lang="ru-RU" sz="1483" spc="0" baseline="0" dirty="0">
                  <a:solidFill>
                    <a:srgbClr val="262D62"/>
                  </a:solidFill>
                  <a:latin typeface="Gogh Medium" pitchFamily="2" charset="-52"/>
                  <a:sym typeface="Gogh"/>
                  <a:rtl val="0"/>
                </a:endParaRP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0151AF68-4D59-4F52-B4E9-6C22CC18EA33}"/>
                  </a:ext>
                </a:extLst>
              </p:cNvPr>
              <p:cNvSpPr txBox="1"/>
              <p:nvPr/>
            </p:nvSpPr>
            <p:spPr>
              <a:xfrm>
                <a:off x="4767997" y="1917858"/>
                <a:ext cx="2092239" cy="32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83" dirty="0" err="1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а</a:t>
                </a:r>
                <a:r>
                  <a:rPr lang="ru-RU" sz="1483" spc="0" baseline="0" dirty="0" err="1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гробиотехнологии</a:t>
                </a:r>
                <a:endParaRPr lang="ru-RU" sz="1483" spc="0" baseline="0" dirty="0">
                  <a:solidFill>
                    <a:srgbClr val="262D62"/>
                  </a:solidFill>
                  <a:latin typeface="Gogh Medium" pitchFamily="2" charset="-52"/>
                  <a:sym typeface="Gogh"/>
                  <a:rtl val="0"/>
                </a:endParaRP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960E365B-475E-49DB-9C9B-B4AD7F5015F3}"/>
                  </a:ext>
                </a:extLst>
              </p:cNvPr>
              <p:cNvSpPr txBox="1"/>
              <p:nvPr/>
            </p:nvSpPr>
            <p:spPr>
              <a:xfrm>
                <a:off x="4767997" y="2143833"/>
                <a:ext cx="3760966" cy="32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83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а</a:t>
                </a:r>
                <a:r>
                  <a:rPr lang="ru-RU" sz="1483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квакультура и </a:t>
                </a:r>
                <a:r>
                  <a:rPr lang="ru-RU" sz="1483" spc="0" baseline="0" dirty="0" err="1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аквапонные</a:t>
                </a:r>
                <a:r>
                  <a:rPr lang="ru-RU" sz="1483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 системы</a:t>
                </a:r>
              </a:p>
            </p:txBody>
          </p:sp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D286518A-50CD-46DB-BD31-A9C35F74D063}"/>
                  </a:ext>
                </a:extLst>
              </p:cNvPr>
              <p:cNvSpPr txBox="1"/>
              <p:nvPr/>
            </p:nvSpPr>
            <p:spPr>
              <a:xfrm>
                <a:off x="4767997" y="2369808"/>
                <a:ext cx="3062057" cy="32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83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м</a:t>
                </a:r>
                <a:r>
                  <a:rPr lang="ru-RU" sz="1483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икроклональное получение </a:t>
                </a:r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D7A80443-2DFB-4037-BB1D-85B061C8EC83}"/>
                  </a:ext>
                </a:extLst>
              </p:cNvPr>
              <p:cNvSpPr txBox="1"/>
              <p:nvPr/>
            </p:nvSpPr>
            <p:spPr>
              <a:xfrm>
                <a:off x="4767997" y="2595784"/>
                <a:ext cx="2273379" cy="32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83" spc="0" baseline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посевного материала</a:t>
                </a:r>
              </a:p>
            </p:txBody>
          </p:sp>
          <p:sp>
            <p:nvSpPr>
              <p:cNvPr id="301" name="Полилиния: фигура 300">
                <a:extLst>
                  <a:ext uri="{FF2B5EF4-FFF2-40B4-BE49-F238E27FC236}">
                    <a16:creationId xmlns:a16="http://schemas.microsoft.com/office/drawing/2014/main" id="{E05F59AD-865E-49D6-A684-AA7D012F763D}"/>
                  </a:ext>
                </a:extLst>
              </p:cNvPr>
              <p:cNvSpPr/>
              <p:nvPr/>
            </p:nvSpPr>
            <p:spPr>
              <a:xfrm>
                <a:off x="4588074" y="1307705"/>
                <a:ext cx="171170" cy="171006"/>
              </a:xfrm>
              <a:custGeom>
                <a:avLst/>
                <a:gdLst>
                  <a:gd name="connsiteX0" fmla="*/ 123537 w 171170"/>
                  <a:gd name="connsiteY0" fmla="*/ 8947 h 171006"/>
                  <a:gd name="connsiteX1" fmla="*/ 162286 w 171170"/>
                  <a:gd name="connsiteY1" fmla="*/ 123528 h 171006"/>
                  <a:gd name="connsiteX2" fmla="*/ 47633 w 171170"/>
                  <a:gd name="connsiteY2" fmla="*/ 162059 h 171006"/>
                  <a:gd name="connsiteX3" fmla="*/ 8884 w 171170"/>
                  <a:gd name="connsiteY3" fmla="*/ 47478 h 171006"/>
                  <a:gd name="connsiteX4" fmla="*/ 123537 w 171170"/>
                  <a:gd name="connsiteY4" fmla="*/ 8947 h 17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70" h="171006">
                    <a:moveTo>
                      <a:pt x="123537" y="8947"/>
                    </a:moveTo>
                    <a:cubicBezTo>
                      <a:pt x="165908" y="29951"/>
                      <a:pt x="183218" y="81230"/>
                      <a:pt x="162286" y="123528"/>
                    </a:cubicBezTo>
                    <a:cubicBezTo>
                      <a:pt x="141355" y="165826"/>
                      <a:pt x="90003" y="183063"/>
                      <a:pt x="47633" y="162059"/>
                    </a:cubicBezTo>
                    <a:cubicBezTo>
                      <a:pt x="5263" y="141055"/>
                      <a:pt x="-12048" y="89776"/>
                      <a:pt x="8884" y="47478"/>
                    </a:cubicBezTo>
                    <a:cubicBezTo>
                      <a:pt x="29815" y="5180"/>
                      <a:pt x="81167" y="-12057"/>
                      <a:pt x="123537" y="8947"/>
                    </a:cubicBezTo>
                  </a:path>
                </a:pathLst>
              </a:custGeom>
              <a:solidFill>
                <a:srgbClr val="4F80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Gogh Medium" pitchFamily="2" charset="-52"/>
                </a:endParaRPr>
              </a:p>
            </p:txBody>
          </p:sp>
        </p:grpSp>
        <p:grpSp>
          <p:nvGrpSpPr>
            <p:cNvPr id="302" name="Рисунок 26">
              <a:extLst>
                <a:ext uri="{FF2B5EF4-FFF2-40B4-BE49-F238E27FC236}">
                  <a16:creationId xmlns:a16="http://schemas.microsoft.com/office/drawing/2014/main" id="{9C0F7E65-0F75-40B5-9DE9-52701A0E0BDA}"/>
                </a:ext>
              </a:extLst>
            </p:cNvPr>
            <p:cNvGrpSpPr/>
            <p:nvPr/>
          </p:nvGrpSpPr>
          <p:grpSpPr>
            <a:xfrm>
              <a:off x="4585829" y="2882598"/>
              <a:ext cx="3483844" cy="1226321"/>
              <a:chOff x="4585829" y="2882598"/>
              <a:chExt cx="3483844" cy="1226321"/>
            </a:xfrm>
          </p:grpSpPr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CB4D218C-BCF2-41AD-BFD6-926D9ED7897E}"/>
                  </a:ext>
                </a:extLst>
              </p:cNvPr>
              <p:cNvSpPr txBox="1"/>
              <p:nvPr/>
            </p:nvSpPr>
            <p:spPr>
              <a:xfrm>
                <a:off x="4764810" y="2882598"/>
                <a:ext cx="987771" cy="294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312" spc="0" baseline="0" dirty="0">
                    <a:solidFill>
                      <a:srgbClr val="527FFF"/>
                    </a:solidFill>
                    <a:latin typeface="Gogh Bold" pitchFamily="2" charset="-52"/>
                    <a:sym typeface="Gogh"/>
                    <a:rtl val="0"/>
                  </a:rPr>
                  <a:t>PROMBIO</a:t>
                </a:r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09779560-3E58-46BE-BA10-6447DADAB132}"/>
                  </a:ext>
                </a:extLst>
              </p:cNvPr>
              <p:cNvSpPr txBox="1"/>
              <p:nvPr/>
            </p:nvSpPr>
            <p:spPr>
              <a:xfrm>
                <a:off x="4760754" y="3110456"/>
                <a:ext cx="3308919" cy="32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83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о</a:t>
                </a:r>
                <a:r>
                  <a:rPr lang="ru-RU" sz="1483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бработка растительного сырья</a:t>
                </a:r>
              </a:p>
            </p:txBody>
          </p: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67F1EA38-CBE3-4FFC-8260-E5CAA3D19667}"/>
                  </a:ext>
                </a:extLst>
              </p:cNvPr>
              <p:cNvSpPr txBox="1"/>
              <p:nvPr/>
            </p:nvSpPr>
            <p:spPr>
              <a:xfrm>
                <a:off x="4760754" y="3336431"/>
                <a:ext cx="1999265" cy="32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83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к</a:t>
                </a:r>
                <a:r>
                  <a:rPr lang="ru-RU" sz="1483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ормовые составы</a:t>
                </a:r>
              </a:p>
            </p:txBody>
          </p:sp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E5034EA1-DABA-421A-93C2-93518C376402}"/>
                  </a:ext>
                </a:extLst>
              </p:cNvPr>
              <p:cNvSpPr txBox="1"/>
              <p:nvPr/>
            </p:nvSpPr>
            <p:spPr>
              <a:xfrm>
                <a:off x="4760754" y="3562407"/>
                <a:ext cx="2093843" cy="32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83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п</a:t>
                </a:r>
                <a:r>
                  <a:rPr lang="ru-RU" sz="1483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ищевые продукты</a:t>
                </a:r>
              </a:p>
            </p:txBody>
          </p: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1B856DBA-1FA3-407B-B172-96B8207A2C11}"/>
                  </a:ext>
                </a:extLst>
              </p:cNvPr>
              <p:cNvSpPr txBox="1"/>
              <p:nvPr/>
            </p:nvSpPr>
            <p:spPr>
              <a:xfrm>
                <a:off x="4760754" y="3788382"/>
                <a:ext cx="2720617" cy="32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83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к</a:t>
                </a:r>
                <a:r>
                  <a:rPr lang="ru-RU" sz="1483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осметическая продукция</a:t>
                </a:r>
              </a:p>
            </p:txBody>
          </p:sp>
          <p:sp>
            <p:nvSpPr>
              <p:cNvPr id="308" name="Полилиния: фигура 307">
                <a:extLst>
                  <a:ext uri="{FF2B5EF4-FFF2-40B4-BE49-F238E27FC236}">
                    <a16:creationId xmlns:a16="http://schemas.microsoft.com/office/drawing/2014/main" id="{823E9EC9-2FDD-454A-A201-147836F663EA}"/>
                  </a:ext>
                </a:extLst>
              </p:cNvPr>
              <p:cNvSpPr/>
              <p:nvPr/>
            </p:nvSpPr>
            <p:spPr>
              <a:xfrm>
                <a:off x="4585829" y="2958410"/>
                <a:ext cx="171170" cy="171006"/>
              </a:xfrm>
              <a:custGeom>
                <a:avLst/>
                <a:gdLst>
                  <a:gd name="connsiteX0" fmla="*/ 123537 w 171170"/>
                  <a:gd name="connsiteY0" fmla="*/ 8947 h 171006"/>
                  <a:gd name="connsiteX1" fmla="*/ 162287 w 171170"/>
                  <a:gd name="connsiteY1" fmla="*/ 123528 h 171006"/>
                  <a:gd name="connsiteX2" fmla="*/ 47633 w 171170"/>
                  <a:gd name="connsiteY2" fmla="*/ 162059 h 171006"/>
                  <a:gd name="connsiteX3" fmla="*/ 8884 w 171170"/>
                  <a:gd name="connsiteY3" fmla="*/ 47478 h 171006"/>
                  <a:gd name="connsiteX4" fmla="*/ 123537 w 171170"/>
                  <a:gd name="connsiteY4" fmla="*/ 8947 h 17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70" h="171006">
                    <a:moveTo>
                      <a:pt x="123537" y="8947"/>
                    </a:moveTo>
                    <a:cubicBezTo>
                      <a:pt x="165908" y="29951"/>
                      <a:pt x="183218" y="81230"/>
                      <a:pt x="162287" y="123528"/>
                    </a:cubicBezTo>
                    <a:cubicBezTo>
                      <a:pt x="141355" y="165826"/>
                      <a:pt x="90003" y="183064"/>
                      <a:pt x="47633" y="162059"/>
                    </a:cubicBezTo>
                    <a:cubicBezTo>
                      <a:pt x="5262" y="141055"/>
                      <a:pt x="-12047" y="89776"/>
                      <a:pt x="8884" y="47478"/>
                    </a:cubicBezTo>
                    <a:cubicBezTo>
                      <a:pt x="29816" y="5180"/>
                      <a:pt x="81167" y="-12057"/>
                      <a:pt x="123537" y="8947"/>
                    </a:cubicBezTo>
                  </a:path>
                </a:pathLst>
              </a:custGeom>
              <a:solidFill>
                <a:srgbClr val="4F80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Gogh Medium" pitchFamily="2" charset="-52"/>
                </a:endParaRPr>
              </a:p>
            </p:txBody>
          </p:sp>
        </p:grpSp>
        <p:grpSp>
          <p:nvGrpSpPr>
            <p:cNvPr id="309" name="Рисунок 26">
              <a:extLst>
                <a:ext uri="{FF2B5EF4-FFF2-40B4-BE49-F238E27FC236}">
                  <a16:creationId xmlns:a16="http://schemas.microsoft.com/office/drawing/2014/main" id="{656A2F01-33EA-428A-9392-8311D35190D8}"/>
                </a:ext>
              </a:extLst>
            </p:cNvPr>
            <p:cNvGrpSpPr/>
            <p:nvPr/>
          </p:nvGrpSpPr>
          <p:grpSpPr>
            <a:xfrm>
              <a:off x="4618639" y="4107354"/>
              <a:ext cx="3617988" cy="1670087"/>
              <a:chOff x="4618639" y="4107354"/>
              <a:chExt cx="3617988" cy="1670087"/>
            </a:xfrm>
          </p:grpSpPr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1435E998-A637-448A-A41F-72A81F448A32}"/>
                  </a:ext>
                </a:extLst>
              </p:cNvPr>
              <p:cNvSpPr txBox="1"/>
              <p:nvPr/>
            </p:nvSpPr>
            <p:spPr>
              <a:xfrm>
                <a:off x="4763579" y="4107354"/>
                <a:ext cx="184731" cy="49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endParaRPr lang="en-US" sz="1312" spc="0" baseline="0" dirty="0">
                  <a:solidFill>
                    <a:srgbClr val="527FFF"/>
                  </a:solidFill>
                  <a:latin typeface="Gogh Bold" pitchFamily="2" charset="-52"/>
                  <a:sym typeface="Gogh"/>
                  <a:rtl val="0"/>
                </a:endParaRPr>
              </a:p>
              <a:p>
                <a:pPr algn="l"/>
                <a:endParaRPr lang="ru-RU" sz="1312" spc="0" baseline="0" dirty="0">
                  <a:solidFill>
                    <a:srgbClr val="527FFF"/>
                  </a:solidFill>
                  <a:latin typeface="Gogh Bold" pitchFamily="2" charset="-52"/>
                  <a:sym typeface="Gogh"/>
                  <a:rtl val="0"/>
                </a:endParaRPr>
              </a:p>
            </p:txBody>
          </p:sp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3A544811-6722-44DE-A404-B47527D93D46}"/>
                  </a:ext>
                </a:extLst>
              </p:cNvPr>
              <p:cNvSpPr txBox="1"/>
              <p:nvPr/>
            </p:nvSpPr>
            <p:spPr>
              <a:xfrm>
                <a:off x="4769011" y="4327028"/>
                <a:ext cx="2969083" cy="32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83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м</a:t>
                </a:r>
                <a:r>
                  <a:rPr lang="ru-RU" sz="1483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едицинская биотехнология</a:t>
                </a:r>
              </a:p>
            </p:txBody>
          </p: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BF96D267-67EF-4CA6-AA81-BEBC55B764AE}"/>
                  </a:ext>
                </a:extLst>
              </p:cNvPr>
              <p:cNvSpPr txBox="1"/>
              <p:nvPr/>
            </p:nvSpPr>
            <p:spPr>
              <a:xfrm>
                <a:off x="4769011" y="4553003"/>
                <a:ext cx="3379451" cy="32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83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д</a:t>
                </a:r>
                <a:r>
                  <a:rPr lang="ru-RU" sz="1483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иагностика состояния здоровья</a:t>
                </a:r>
              </a:p>
            </p:txBody>
          </p:sp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EFC17EC3-F640-4B88-8BD5-0B5FA1249DA2}"/>
                  </a:ext>
                </a:extLst>
              </p:cNvPr>
              <p:cNvSpPr txBox="1"/>
              <p:nvPr/>
            </p:nvSpPr>
            <p:spPr>
              <a:xfrm>
                <a:off x="4769011" y="4778978"/>
                <a:ext cx="3467616" cy="32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83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о</a:t>
                </a:r>
                <a:r>
                  <a:rPr lang="ru-RU" sz="1483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бработка биологических данных</a:t>
                </a:r>
              </a:p>
            </p:txBody>
          </p:sp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201BE821-3119-47DC-90C2-9BDFC5E191FF}"/>
                  </a:ext>
                </a:extLst>
              </p:cNvPr>
              <p:cNvSpPr txBox="1"/>
              <p:nvPr/>
            </p:nvSpPr>
            <p:spPr>
              <a:xfrm>
                <a:off x="4769011" y="5004953"/>
                <a:ext cx="1574470" cy="32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83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ф</a:t>
                </a:r>
                <a:r>
                  <a:rPr lang="ru-RU" sz="1483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армацевтика</a:t>
                </a:r>
              </a:p>
            </p:txBody>
          </p:sp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C21B2DE-A5C7-48B5-BB52-EDF1BCD52981}"/>
                  </a:ext>
                </a:extLst>
              </p:cNvPr>
              <p:cNvSpPr txBox="1"/>
              <p:nvPr/>
            </p:nvSpPr>
            <p:spPr>
              <a:xfrm>
                <a:off x="4769011" y="5230929"/>
                <a:ext cx="3065263" cy="32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83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п</a:t>
                </a:r>
                <a:r>
                  <a:rPr lang="ru-RU" sz="1483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роизводство лекарственных</a:t>
                </a:r>
              </a:p>
            </p:txBody>
          </p:sp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872F316B-28C5-4773-B3ED-131A1B7D3AAA}"/>
                  </a:ext>
                </a:extLst>
              </p:cNvPr>
              <p:cNvSpPr txBox="1"/>
              <p:nvPr/>
            </p:nvSpPr>
            <p:spPr>
              <a:xfrm>
                <a:off x="4769011" y="5456904"/>
                <a:ext cx="960519" cy="32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83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средств</a:t>
                </a:r>
              </a:p>
            </p:txBody>
          </p:sp>
          <p:sp>
            <p:nvSpPr>
              <p:cNvPr id="317" name="Полилиния: фигура 316">
                <a:extLst>
                  <a:ext uri="{FF2B5EF4-FFF2-40B4-BE49-F238E27FC236}">
                    <a16:creationId xmlns:a16="http://schemas.microsoft.com/office/drawing/2014/main" id="{BEC46227-8E63-4CB3-A61C-AFD095531270}"/>
                  </a:ext>
                </a:extLst>
              </p:cNvPr>
              <p:cNvSpPr/>
              <p:nvPr/>
            </p:nvSpPr>
            <p:spPr>
              <a:xfrm flipV="1">
                <a:off x="4618639" y="4225013"/>
                <a:ext cx="155298" cy="138596"/>
              </a:xfrm>
              <a:custGeom>
                <a:avLst/>
                <a:gdLst>
                  <a:gd name="connsiteX0" fmla="*/ 123538 w 171170"/>
                  <a:gd name="connsiteY0" fmla="*/ 8947 h 171005"/>
                  <a:gd name="connsiteX1" fmla="*/ 162286 w 171170"/>
                  <a:gd name="connsiteY1" fmla="*/ 123528 h 171005"/>
                  <a:gd name="connsiteX2" fmla="*/ 47633 w 171170"/>
                  <a:gd name="connsiteY2" fmla="*/ 162059 h 171005"/>
                  <a:gd name="connsiteX3" fmla="*/ 8884 w 171170"/>
                  <a:gd name="connsiteY3" fmla="*/ 47478 h 171005"/>
                  <a:gd name="connsiteX4" fmla="*/ 123538 w 171170"/>
                  <a:gd name="connsiteY4" fmla="*/ 8947 h 1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70" h="171005">
                    <a:moveTo>
                      <a:pt x="123538" y="8947"/>
                    </a:moveTo>
                    <a:cubicBezTo>
                      <a:pt x="165908" y="29951"/>
                      <a:pt x="183218" y="81230"/>
                      <a:pt x="162286" y="123528"/>
                    </a:cubicBezTo>
                    <a:cubicBezTo>
                      <a:pt x="141355" y="165826"/>
                      <a:pt x="90003" y="183063"/>
                      <a:pt x="47633" y="162059"/>
                    </a:cubicBezTo>
                    <a:cubicBezTo>
                      <a:pt x="5263" y="141055"/>
                      <a:pt x="-12048" y="89776"/>
                      <a:pt x="8884" y="47478"/>
                    </a:cubicBezTo>
                    <a:cubicBezTo>
                      <a:pt x="29816" y="5180"/>
                      <a:pt x="81167" y="-12057"/>
                      <a:pt x="123538" y="8947"/>
                    </a:cubicBezTo>
                  </a:path>
                </a:pathLst>
              </a:custGeom>
              <a:solidFill>
                <a:srgbClr val="4F80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Gogh Medium" pitchFamily="2" charset="-52"/>
                </a:endParaRPr>
              </a:p>
            </p:txBody>
          </p:sp>
        </p:grpSp>
        <p:sp>
          <p:nvSpPr>
            <p:cNvPr id="319" name="Полилиния: фигура 318">
              <a:extLst>
                <a:ext uri="{FF2B5EF4-FFF2-40B4-BE49-F238E27FC236}">
                  <a16:creationId xmlns:a16="http://schemas.microsoft.com/office/drawing/2014/main" id="{789CE0CA-5295-420B-9139-F809A727CFBA}"/>
                </a:ext>
              </a:extLst>
            </p:cNvPr>
            <p:cNvSpPr/>
            <p:nvPr/>
          </p:nvSpPr>
          <p:spPr>
            <a:xfrm>
              <a:off x="5687936" y="873465"/>
              <a:ext cx="1311090" cy="334399"/>
            </a:xfrm>
            <a:custGeom>
              <a:avLst/>
              <a:gdLst>
                <a:gd name="connsiteX0" fmla="*/ 1235621 w 1311090"/>
                <a:gd name="connsiteY0" fmla="*/ 0 h 334399"/>
                <a:gd name="connsiteX1" fmla="*/ 1311090 w 1311090"/>
                <a:gd name="connsiteY1" fmla="*/ 75470 h 334399"/>
                <a:gd name="connsiteX2" fmla="*/ 1311090 w 1311090"/>
                <a:gd name="connsiteY2" fmla="*/ 258930 h 334399"/>
                <a:gd name="connsiteX3" fmla="*/ 1235621 w 1311090"/>
                <a:gd name="connsiteY3" fmla="*/ 334400 h 334399"/>
                <a:gd name="connsiteX4" fmla="*/ 75470 w 1311090"/>
                <a:gd name="connsiteY4" fmla="*/ 334400 h 334399"/>
                <a:gd name="connsiteX5" fmla="*/ 0 w 1311090"/>
                <a:gd name="connsiteY5" fmla="*/ 258930 h 334399"/>
                <a:gd name="connsiteX6" fmla="*/ 0 w 1311090"/>
                <a:gd name="connsiteY6" fmla="*/ 75470 h 334399"/>
                <a:gd name="connsiteX7" fmla="*/ 75470 w 1311090"/>
                <a:gd name="connsiteY7" fmla="*/ 0 h 33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1090" h="334399">
                  <a:moveTo>
                    <a:pt x="1235621" y="0"/>
                  </a:moveTo>
                  <a:cubicBezTo>
                    <a:pt x="1277301" y="0"/>
                    <a:pt x="1311090" y="33789"/>
                    <a:pt x="1311090" y="75470"/>
                  </a:cubicBezTo>
                  <a:lnTo>
                    <a:pt x="1311090" y="258930"/>
                  </a:lnTo>
                  <a:cubicBezTo>
                    <a:pt x="1311090" y="300611"/>
                    <a:pt x="1277301" y="334400"/>
                    <a:pt x="1235621" y="334400"/>
                  </a:cubicBezTo>
                  <a:lnTo>
                    <a:pt x="75470" y="334400"/>
                  </a:lnTo>
                  <a:cubicBezTo>
                    <a:pt x="33789" y="334400"/>
                    <a:pt x="0" y="300611"/>
                    <a:pt x="0" y="258930"/>
                  </a:cubicBezTo>
                  <a:lnTo>
                    <a:pt x="0" y="75470"/>
                  </a:lnTo>
                  <a:cubicBezTo>
                    <a:pt x="0" y="33789"/>
                    <a:pt x="33790" y="0"/>
                    <a:pt x="75470" y="0"/>
                  </a:cubicBezTo>
                  <a:close/>
                </a:path>
              </a:pathLst>
            </a:custGeom>
            <a:solidFill>
              <a:srgbClr val="527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Gogh Medium" pitchFamily="2" charset="-52"/>
              </a:endParaRP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4D9FEF87-F59D-4485-96CA-C536C444323B}"/>
                </a:ext>
              </a:extLst>
            </p:cNvPr>
            <p:cNvSpPr txBox="1"/>
            <p:nvPr/>
          </p:nvSpPr>
          <p:spPr>
            <a:xfrm>
              <a:off x="5918510" y="881093"/>
              <a:ext cx="851515" cy="338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597" spc="0" baseline="0" dirty="0">
                  <a:solidFill>
                    <a:srgbClr val="FFFFFF"/>
                  </a:solidFill>
                  <a:latin typeface="Gogh Bold" pitchFamily="2" charset="-52"/>
                  <a:sym typeface="Gogh"/>
                  <a:rtl val="0"/>
                </a:rPr>
                <a:t>ТРЕКИ</a:t>
              </a:r>
            </a:p>
          </p:txBody>
        </p:sp>
        <p:sp>
          <p:nvSpPr>
            <p:cNvPr id="322" name="Полилиния: фигура 321">
              <a:extLst>
                <a:ext uri="{FF2B5EF4-FFF2-40B4-BE49-F238E27FC236}">
                  <a16:creationId xmlns:a16="http://schemas.microsoft.com/office/drawing/2014/main" id="{B165864B-2BD9-4BC3-824B-7B5C3DC4DBDA}"/>
                </a:ext>
              </a:extLst>
            </p:cNvPr>
            <p:cNvSpPr/>
            <p:nvPr/>
          </p:nvSpPr>
          <p:spPr>
            <a:xfrm>
              <a:off x="8759536" y="1059171"/>
              <a:ext cx="6401740" cy="2374651"/>
            </a:xfrm>
            <a:custGeom>
              <a:avLst/>
              <a:gdLst>
                <a:gd name="connsiteX0" fmla="*/ 1827501 w 2005022"/>
                <a:gd name="connsiteY0" fmla="*/ 0 h 4005408"/>
                <a:gd name="connsiteX1" fmla="*/ 2005022 w 2005022"/>
                <a:gd name="connsiteY1" fmla="*/ 177521 h 4005408"/>
                <a:gd name="connsiteX2" fmla="*/ 2005022 w 2005022"/>
                <a:gd name="connsiteY2" fmla="*/ 3827888 h 4005408"/>
                <a:gd name="connsiteX3" fmla="*/ 1827501 w 2005022"/>
                <a:gd name="connsiteY3" fmla="*/ 4005409 h 4005408"/>
                <a:gd name="connsiteX4" fmla="*/ 177520 w 2005022"/>
                <a:gd name="connsiteY4" fmla="*/ 4005409 h 4005408"/>
                <a:gd name="connsiteX5" fmla="*/ -1 w 2005022"/>
                <a:gd name="connsiteY5" fmla="*/ 3827888 h 4005408"/>
                <a:gd name="connsiteX6" fmla="*/ -1 w 2005022"/>
                <a:gd name="connsiteY6" fmla="*/ 177521 h 4005408"/>
                <a:gd name="connsiteX7" fmla="*/ 177520 w 2005022"/>
                <a:gd name="connsiteY7" fmla="*/ 0 h 400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5022" h="4005408">
                  <a:moveTo>
                    <a:pt x="1827501" y="0"/>
                  </a:moveTo>
                  <a:cubicBezTo>
                    <a:pt x="1925543" y="0"/>
                    <a:pt x="2005022" y="79479"/>
                    <a:pt x="2005022" y="177521"/>
                  </a:cubicBezTo>
                  <a:lnTo>
                    <a:pt x="2005022" y="3827888"/>
                  </a:lnTo>
                  <a:cubicBezTo>
                    <a:pt x="2005022" y="3925930"/>
                    <a:pt x="1925543" y="4005409"/>
                    <a:pt x="1827501" y="4005409"/>
                  </a:cubicBezTo>
                  <a:lnTo>
                    <a:pt x="177520" y="4005409"/>
                  </a:lnTo>
                  <a:cubicBezTo>
                    <a:pt x="79478" y="4005409"/>
                    <a:pt x="-1" y="3925930"/>
                    <a:pt x="-1" y="3827888"/>
                  </a:cubicBezTo>
                  <a:lnTo>
                    <a:pt x="-1" y="177521"/>
                  </a:lnTo>
                  <a:cubicBezTo>
                    <a:pt x="-1" y="79479"/>
                    <a:pt x="79478" y="0"/>
                    <a:pt x="177520" y="0"/>
                  </a:cubicBezTo>
                  <a:close/>
                </a:path>
              </a:pathLst>
            </a:custGeom>
            <a:solidFill>
              <a:srgbClr val="F2F2F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Gogh Medium" pitchFamily="2" charset="-52"/>
              </a:endParaRPr>
            </a:p>
          </p:txBody>
        </p:sp>
        <p:sp>
          <p:nvSpPr>
            <p:cNvPr id="324" name="Полилиния: фигура 323">
              <a:extLst>
                <a:ext uri="{FF2B5EF4-FFF2-40B4-BE49-F238E27FC236}">
                  <a16:creationId xmlns:a16="http://schemas.microsoft.com/office/drawing/2014/main" id="{9E881CFA-56DE-42CD-AB80-58F31230AD76}"/>
                </a:ext>
              </a:extLst>
            </p:cNvPr>
            <p:cNvSpPr/>
            <p:nvPr/>
          </p:nvSpPr>
          <p:spPr>
            <a:xfrm>
              <a:off x="10602608" y="920458"/>
              <a:ext cx="1860058" cy="334399"/>
            </a:xfrm>
            <a:custGeom>
              <a:avLst/>
              <a:gdLst>
                <a:gd name="connsiteX0" fmla="*/ 1235620 w 1311090"/>
                <a:gd name="connsiteY0" fmla="*/ 0 h 334399"/>
                <a:gd name="connsiteX1" fmla="*/ 1311091 w 1311090"/>
                <a:gd name="connsiteY1" fmla="*/ 75470 h 334399"/>
                <a:gd name="connsiteX2" fmla="*/ 1311091 w 1311090"/>
                <a:gd name="connsiteY2" fmla="*/ 258930 h 334399"/>
                <a:gd name="connsiteX3" fmla="*/ 1235620 w 1311090"/>
                <a:gd name="connsiteY3" fmla="*/ 334400 h 334399"/>
                <a:gd name="connsiteX4" fmla="*/ 75470 w 1311090"/>
                <a:gd name="connsiteY4" fmla="*/ 334400 h 334399"/>
                <a:gd name="connsiteX5" fmla="*/ -1 w 1311090"/>
                <a:gd name="connsiteY5" fmla="*/ 258930 h 334399"/>
                <a:gd name="connsiteX6" fmla="*/ -1 w 1311090"/>
                <a:gd name="connsiteY6" fmla="*/ 75470 h 334399"/>
                <a:gd name="connsiteX7" fmla="*/ 75470 w 1311090"/>
                <a:gd name="connsiteY7" fmla="*/ 0 h 33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1090" h="334399">
                  <a:moveTo>
                    <a:pt x="1235620" y="0"/>
                  </a:moveTo>
                  <a:cubicBezTo>
                    <a:pt x="1277301" y="0"/>
                    <a:pt x="1311091" y="33789"/>
                    <a:pt x="1311091" y="75470"/>
                  </a:cubicBezTo>
                  <a:lnTo>
                    <a:pt x="1311091" y="258930"/>
                  </a:lnTo>
                  <a:cubicBezTo>
                    <a:pt x="1311091" y="300611"/>
                    <a:pt x="1277302" y="334400"/>
                    <a:pt x="1235620" y="334400"/>
                  </a:cubicBezTo>
                  <a:lnTo>
                    <a:pt x="75470" y="334400"/>
                  </a:lnTo>
                  <a:cubicBezTo>
                    <a:pt x="33789" y="334400"/>
                    <a:pt x="-1" y="300611"/>
                    <a:pt x="-1" y="258930"/>
                  </a:cubicBezTo>
                  <a:lnTo>
                    <a:pt x="-1" y="75470"/>
                  </a:lnTo>
                  <a:cubicBezTo>
                    <a:pt x="-1" y="33789"/>
                    <a:pt x="33788" y="0"/>
                    <a:pt x="75470" y="0"/>
                  </a:cubicBezTo>
                  <a:close/>
                </a:path>
              </a:pathLst>
            </a:custGeom>
            <a:solidFill>
              <a:srgbClr val="527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Gogh Medium" pitchFamily="2" charset="-52"/>
              </a:endParaRP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5F65AA27-29CD-448F-B689-017EAC8E058F}"/>
                </a:ext>
              </a:extLst>
            </p:cNvPr>
            <p:cNvSpPr txBox="1"/>
            <p:nvPr/>
          </p:nvSpPr>
          <p:spPr>
            <a:xfrm>
              <a:off x="10752423" y="910825"/>
              <a:ext cx="1560427" cy="338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597" spc="0" baseline="0" dirty="0">
                  <a:solidFill>
                    <a:srgbClr val="FFFFFF"/>
                  </a:solidFill>
                  <a:latin typeface="Gogh Bold" pitchFamily="2" charset="-52"/>
                  <a:sym typeface="Gogh"/>
                  <a:rtl val="0"/>
                </a:rPr>
                <a:t>УНИВЕРСИТЕТЫ</a:t>
              </a:r>
            </a:p>
          </p:txBody>
        </p:sp>
        <p:grpSp>
          <p:nvGrpSpPr>
            <p:cNvPr id="328" name="Рисунок 26">
              <a:extLst>
                <a:ext uri="{FF2B5EF4-FFF2-40B4-BE49-F238E27FC236}">
                  <a16:creationId xmlns:a16="http://schemas.microsoft.com/office/drawing/2014/main" id="{E97B8F3F-2740-4DE7-AA2A-323404749C38}"/>
                </a:ext>
              </a:extLst>
            </p:cNvPr>
            <p:cNvGrpSpPr/>
            <p:nvPr/>
          </p:nvGrpSpPr>
          <p:grpSpPr>
            <a:xfrm>
              <a:off x="10564005" y="1880069"/>
              <a:ext cx="38603" cy="38531"/>
              <a:chOff x="10564005" y="1880069"/>
              <a:chExt cx="38603" cy="38531"/>
            </a:xfrm>
            <a:solidFill>
              <a:srgbClr val="FFFFFF"/>
            </a:solidFill>
          </p:grpSpPr>
          <p:sp>
            <p:nvSpPr>
              <p:cNvPr id="334" name="Полилиния: фигура 333">
                <a:extLst>
                  <a:ext uri="{FF2B5EF4-FFF2-40B4-BE49-F238E27FC236}">
                    <a16:creationId xmlns:a16="http://schemas.microsoft.com/office/drawing/2014/main" id="{C5E4B92A-E0EB-4D6D-ABDA-4908747D6A4A}"/>
                  </a:ext>
                </a:extLst>
              </p:cNvPr>
              <p:cNvSpPr/>
              <p:nvPr/>
            </p:nvSpPr>
            <p:spPr>
              <a:xfrm>
                <a:off x="10575231" y="1888688"/>
                <a:ext cx="18035" cy="20279"/>
              </a:xfrm>
              <a:custGeom>
                <a:avLst/>
                <a:gdLst>
                  <a:gd name="connsiteX0" fmla="*/ 0 w 18035"/>
                  <a:gd name="connsiteY0" fmla="*/ 20280 h 20279"/>
                  <a:gd name="connsiteX1" fmla="*/ 0 w 18035"/>
                  <a:gd name="connsiteY1" fmla="*/ 0 h 20279"/>
                  <a:gd name="connsiteX2" fmla="*/ 9053 w 18035"/>
                  <a:gd name="connsiteY2" fmla="*/ 0 h 20279"/>
                  <a:gd name="connsiteX3" fmla="*/ 13255 w 18035"/>
                  <a:gd name="connsiteY3" fmla="*/ 507 h 20279"/>
                  <a:gd name="connsiteX4" fmla="*/ 15500 w 18035"/>
                  <a:gd name="connsiteY4" fmla="*/ 2390 h 20279"/>
                  <a:gd name="connsiteX5" fmla="*/ 16369 w 18035"/>
                  <a:gd name="connsiteY5" fmla="*/ 5504 h 20279"/>
                  <a:gd name="connsiteX6" fmla="*/ 14921 w 18035"/>
                  <a:gd name="connsiteY6" fmla="*/ 9126 h 20279"/>
                  <a:gd name="connsiteX7" fmla="*/ 10575 w 18035"/>
                  <a:gd name="connsiteY7" fmla="*/ 11009 h 20279"/>
                  <a:gd name="connsiteX8" fmla="*/ 12241 w 18035"/>
                  <a:gd name="connsiteY8" fmla="*/ 12023 h 20279"/>
                  <a:gd name="connsiteX9" fmla="*/ 14486 w 18035"/>
                  <a:gd name="connsiteY9" fmla="*/ 14703 h 20279"/>
                  <a:gd name="connsiteX10" fmla="*/ 18035 w 18035"/>
                  <a:gd name="connsiteY10" fmla="*/ 20207 h 20279"/>
                  <a:gd name="connsiteX11" fmla="*/ 14631 w 18035"/>
                  <a:gd name="connsiteY11" fmla="*/ 20207 h 20279"/>
                  <a:gd name="connsiteX12" fmla="*/ 11951 w 18035"/>
                  <a:gd name="connsiteY12" fmla="*/ 16007 h 20279"/>
                  <a:gd name="connsiteX13" fmla="*/ 10068 w 18035"/>
                  <a:gd name="connsiteY13" fmla="*/ 13182 h 20279"/>
                  <a:gd name="connsiteX14" fmla="*/ 8692 w 18035"/>
                  <a:gd name="connsiteY14" fmla="*/ 11878 h 20279"/>
                  <a:gd name="connsiteX15" fmla="*/ 7460 w 18035"/>
                  <a:gd name="connsiteY15" fmla="*/ 11299 h 20279"/>
                  <a:gd name="connsiteX16" fmla="*/ 6012 w 18035"/>
                  <a:gd name="connsiteY16" fmla="*/ 11299 h 20279"/>
                  <a:gd name="connsiteX17" fmla="*/ 2897 w 18035"/>
                  <a:gd name="connsiteY17" fmla="*/ 11299 h 20279"/>
                  <a:gd name="connsiteX18" fmla="*/ 2897 w 18035"/>
                  <a:gd name="connsiteY18" fmla="*/ 20280 h 20279"/>
                  <a:gd name="connsiteX19" fmla="*/ 145 w 18035"/>
                  <a:gd name="connsiteY19" fmla="*/ 20280 h 20279"/>
                  <a:gd name="connsiteX20" fmla="*/ 2752 w 18035"/>
                  <a:gd name="connsiteY20" fmla="*/ 8909 h 20279"/>
                  <a:gd name="connsiteX21" fmla="*/ 8474 w 18035"/>
                  <a:gd name="connsiteY21" fmla="*/ 8909 h 20279"/>
                  <a:gd name="connsiteX22" fmla="*/ 11372 w 18035"/>
                  <a:gd name="connsiteY22" fmla="*/ 8547 h 20279"/>
                  <a:gd name="connsiteX23" fmla="*/ 12965 w 18035"/>
                  <a:gd name="connsiteY23" fmla="*/ 7315 h 20279"/>
                  <a:gd name="connsiteX24" fmla="*/ 13545 w 18035"/>
                  <a:gd name="connsiteY24" fmla="*/ 5504 h 20279"/>
                  <a:gd name="connsiteX25" fmla="*/ 12458 w 18035"/>
                  <a:gd name="connsiteY25" fmla="*/ 3114 h 20279"/>
                  <a:gd name="connsiteX26" fmla="*/ 9198 w 18035"/>
                  <a:gd name="connsiteY26" fmla="*/ 2173 h 20279"/>
                  <a:gd name="connsiteX27" fmla="*/ 2752 w 18035"/>
                  <a:gd name="connsiteY27" fmla="*/ 2173 h 20279"/>
                  <a:gd name="connsiteX28" fmla="*/ 2752 w 18035"/>
                  <a:gd name="connsiteY28" fmla="*/ 8836 h 20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35" h="20279">
                    <a:moveTo>
                      <a:pt x="0" y="20280"/>
                    </a:moveTo>
                    <a:lnTo>
                      <a:pt x="0" y="0"/>
                    </a:lnTo>
                    <a:lnTo>
                      <a:pt x="9053" y="0"/>
                    </a:lnTo>
                    <a:cubicBezTo>
                      <a:pt x="10864" y="0"/>
                      <a:pt x="12313" y="145"/>
                      <a:pt x="13255" y="507"/>
                    </a:cubicBezTo>
                    <a:lnTo>
                      <a:pt x="15500" y="2390"/>
                    </a:lnTo>
                    <a:cubicBezTo>
                      <a:pt x="16080" y="3332"/>
                      <a:pt x="16369" y="4346"/>
                      <a:pt x="16369" y="5504"/>
                    </a:cubicBezTo>
                    <a:cubicBezTo>
                      <a:pt x="16369" y="6953"/>
                      <a:pt x="15862" y="8112"/>
                      <a:pt x="14921" y="9126"/>
                    </a:cubicBezTo>
                    <a:cubicBezTo>
                      <a:pt x="14051" y="10140"/>
                      <a:pt x="12603" y="10792"/>
                      <a:pt x="10575" y="11009"/>
                    </a:cubicBezTo>
                    <a:lnTo>
                      <a:pt x="12241" y="12023"/>
                    </a:lnTo>
                    <a:cubicBezTo>
                      <a:pt x="13037" y="12747"/>
                      <a:pt x="13689" y="13616"/>
                      <a:pt x="14486" y="14703"/>
                    </a:cubicBezTo>
                    <a:lnTo>
                      <a:pt x="18035" y="20207"/>
                    </a:lnTo>
                    <a:lnTo>
                      <a:pt x="14631" y="20207"/>
                    </a:lnTo>
                    <a:lnTo>
                      <a:pt x="11951" y="16007"/>
                    </a:lnTo>
                    <a:cubicBezTo>
                      <a:pt x="11227" y="14775"/>
                      <a:pt x="10575" y="13906"/>
                      <a:pt x="10068" y="13182"/>
                    </a:cubicBezTo>
                    <a:lnTo>
                      <a:pt x="8692" y="11878"/>
                    </a:lnTo>
                    <a:lnTo>
                      <a:pt x="7460" y="11299"/>
                    </a:lnTo>
                    <a:lnTo>
                      <a:pt x="6012" y="11299"/>
                    </a:lnTo>
                    <a:cubicBezTo>
                      <a:pt x="6012" y="11299"/>
                      <a:pt x="2897" y="11299"/>
                      <a:pt x="2897" y="11299"/>
                    </a:cubicBezTo>
                    <a:lnTo>
                      <a:pt x="2897" y="20280"/>
                    </a:lnTo>
                    <a:lnTo>
                      <a:pt x="145" y="20280"/>
                    </a:lnTo>
                    <a:close/>
                    <a:moveTo>
                      <a:pt x="2752" y="8909"/>
                    </a:moveTo>
                    <a:lnTo>
                      <a:pt x="8474" y="8909"/>
                    </a:lnTo>
                    <a:cubicBezTo>
                      <a:pt x="9706" y="8909"/>
                      <a:pt x="10720" y="8764"/>
                      <a:pt x="11372" y="8547"/>
                    </a:cubicBezTo>
                    <a:lnTo>
                      <a:pt x="12965" y="7315"/>
                    </a:lnTo>
                    <a:lnTo>
                      <a:pt x="13545" y="5504"/>
                    </a:lnTo>
                    <a:lnTo>
                      <a:pt x="12458" y="3114"/>
                    </a:lnTo>
                    <a:cubicBezTo>
                      <a:pt x="11806" y="2463"/>
                      <a:pt x="10720" y="2173"/>
                      <a:pt x="9198" y="2173"/>
                    </a:cubicBezTo>
                    <a:lnTo>
                      <a:pt x="2752" y="2173"/>
                    </a:lnTo>
                    <a:lnTo>
                      <a:pt x="2752" y="883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Gogh Medium" pitchFamily="2" charset="-52"/>
                </a:endParaRPr>
              </a:p>
            </p:txBody>
          </p:sp>
          <p:sp>
            <p:nvSpPr>
              <p:cNvPr id="335" name="Полилиния: фигура 334">
                <a:extLst>
                  <a:ext uri="{FF2B5EF4-FFF2-40B4-BE49-F238E27FC236}">
                    <a16:creationId xmlns:a16="http://schemas.microsoft.com/office/drawing/2014/main" id="{63B0E6B7-0843-48E4-89B1-A270A13BBA73}"/>
                  </a:ext>
                </a:extLst>
              </p:cNvPr>
              <p:cNvSpPr/>
              <p:nvPr/>
            </p:nvSpPr>
            <p:spPr>
              <a:xfrm>
                <a:off x="10564005" y="1880069"/>
                <a:ext cx="38603" cy="38531"/>
              </a:xfrm>
              <a:custGeom>
                <a:avLst/>
                <a:gdLst>
                  <a:gd name="connsiteX0" fmla="*/ 0 w 38603"/>
                  <a:gd name="connsiteY0" fmla="*/ 19338 h 38531"/>
                  <a:gd name="connsiteX1" fmla="*/ 19339 w 38603"/>
                  <a:gd name="connsiteY1" fmla="*/ 38532 h 38531"/>
                  <a:gd name="connsiteX2" fmla="*/ 38604 w 38603"/>
                  <a:gd name="connsiteY2" fmla="*/ 19338 h 38531"/>
                  <a:gd name="connsiteX3" fmla="*/ 19339 w 38603"/>
                  <a:gd name="connsiteY3" fmla="*/ 0 h 38531"/>
                  <a:gd name="connsiteX4" fmla="*/ 0 w 38603"/>
                  <a:gd name="connsiteY4" fmla="*/ 19338 h 38531"/>
                  <a:gd name="connsiteX5" fmla="*/ 2390 w 38603"/>
                  <a:gd name="connsiteY5" fmla="*/ 19338 h 38531"/>
                  <a:gd name="connsiteX6" fmla="*/ 19339 w 38603"/>
                  <a:gd name="connsiteY6" fmla="*/ 2390 h 38531"/>
                  <a:gd name="connsiteX7" fmla="*/ 36214 w 38603"/>
                  <a:gd name="connsiteY7" fmla="*/ 19338 h 38531"/>
                  <a:gd name="connsiteX8" fmla="*/ 19339 w 38603"/>
                  <a:gd name="connsiteY8" fmla="*/ 36286 h 38531"/>
                  <a:gd name="connsiteX9" fmla="*/ 2390 w 38603"/>
                  <a:gd name="connsiteY9" fmla="*/ 19338 h 3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603" h="38531">
                    <a:moveTo>
                      <a:pt x="0" y="19338"/>
                    </a:moveTo>
                    <a:cubicBezTo>
                      <a:pt x="0" y="29913"/>
                      <a:pt x="8691" y="38532"/>
                      <a:pt x="19339" y="38532"/>
                    </a:cubicBezTo>
                    <a:cubicBezTo>
                      <a:pt x="29985" y="38532"/>
                      <a:pt x="38604" y="29913"/>
                      <a:pt x="38604" y="19338"/>
                    </a:cubicBezTo>
                    <a:cubicBezTo>
                      <a:pt x="38604" y="8764"/>
                      <a:pt x="29913" y="0"/>
                      <a:pt x="19339" y="0"/>
                    </a:cubicBezTo>
                    <a:cubicBezTo>
                      <a:pt x="8763" y="0"/>
                      <a:pt x="0" y="8691"/>
                      <a:pt x="0" y="19338"/>
                    </a:cubicBezTo>
                    <a:moveTo>
                      <a:pt x="2390" y="19338"/>
                    </a:moveTo>
                    <a:cubicBezTo>
                      <a:pt x="2390" y="9995"/>
                      <a:pt x="9995" y="2390"/>
                      <a:pt x="19339" y="2390"/>
                    </a:cubicBezTo>
                    <a:cubicBezTo>
                      <a:pt x="28681" y="2390"/>
                      <a:pt x="36214" y="9923"/>
                      <a:pt x="36214" y="19338"/>
                    </a:cubicBezTo>
                    <a:cubicBezTo>
                      <a:pt x="36214" y="28754"/>
                      <a:pt x="28681" y="36286"/>
                      <a:pt x="19339" y="36286"/>
                    </a:cubicBezTo>
                    <a:cubicBezTo>
                      <a:pt x="9995" y="36286"/>
                      <a:pt x="2390" y="28682"/>
                      <a:pt x="2390" y="19338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Gogh Medium" pitchFamily="2" charset="-52"/>
                </a:endParaRPr>
              </a:p>
            </p:txBody>
          </p:sp>
        </p:grpSp>
      </p:grpSp>
      <p:sp>
        <p:nvSpPr>
          <p:cNvPr id="369" name="TextBox 368">
            <a:extLst>
              <a:ext uri="{FF2B5EF4-FFF2-40B4-BE49-F238E27FC236}">
                <a16:creationId xmlns:a16="http://schemas.microsoft.com/office/drawing/2014/main" id="{6C7A0F86-B93B-49F6-858E-1D80B8CAF455}"/>
              </a:ext>
            </a:extLst>
          </p:cNvPr>
          <p:cNvSpPr txBox="1"/>
          <p:nvPr/>
        </p:nvSpPr>
        <p:spPr>
          <a:xfrm>
            <a:off x="228600" y="309612"/>
            <a:ext cx="10606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-5" dirty="0">
                <a:solidFill>
                  <a:srgbClr val="172159"/>
                </a:solidFill>
                <a:latin typeface="Gogh Bold" pitchFamily="2" charset="-52"/>
              </a:rPr>
              <a:t>ИНДУСТРИЯ БИОТЕХНОЛОГИЙ</a:t>
            </a:r>
            <a:endParaRPr lang="ru-RU" sz="3600" dirty="0">
              <a:solidFill>
                <a:srgbClr val="172159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2" name="Полилиния: фигура 321">
            <a:extLst>
              <a:ext uri="{FF2B5EF4-FFF2-40B4-BE49-F238E27FC236}">
                <a16:creationId xmlns:a16="http://schemas.microsoft.com/office/drawing/2014/main" id="{C70B41B9-41EB-FAEC-0628-E78C302B85CF}"/>
              </a:ext>
            </a:extLst>
          </p:cNvPr>
          <p:cNvSpPr/>
          <p:nvPr/>
        </p:nvSpPr>
        <p:spPr>
          <a:xfrm>
            <a:off x="4647260" y="3740295"/>
            <a:ext cx="6401740" cy="2665220"/>
          </a:xfrm>
          <a:custGeom>
            <a:avLst/>
            <a:gdLst>
              <a:gd name="connsiteX0" fmla="*/ 1827501 w 2005022"/>
              <a:gd name="connsiteY0" fmla="*/ 0 h 4005408"/>
              <a:gd name="connsiteX1" fmla="*/ 2005022 w 2005022"/>
              <a:gd name="connsiteY1" fmla="*/ 177521 h 4005408"/>
              <a:gd name="connsiteX2" fmla="*/ 2005022 w 2005022"/>
              <a:gd name="connsiteY2" fmla="*/ 3827888 h 4005408"/>
              <a:gd name="connsiteX3" fmla="*/ 1827501 w 2005022"/>
              <a:gd name="connsiteY3" fmla="*/ 4005409 h 4005408"/>
              <a:gd name="connsiteX4" fmla="*/ 177520 w 2005022"/>
              <a:gd name="connsiteY4" fmla="*/ 4005409 h 4005408"/>
              <a:gd name="connsiteX5" fmla="*/ -1 w 2005022"/>
              <a:gd name="connsiteY5" fmla="*/ 3827888 h 4005408"/>
              <a:gd name="connsiteX6" fmla="*/ -1 w 2005022"/>
              <a:gd name="connsiteY6" fmla="*/ 177521 h 4005408"/>
              <a:gd name="connsiteX7" fmla="*/ 177520 w 2005022"/>
              <a:gd name="connsiteY7" fmla="*/ 0 h 400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5022" h="4005408">
                <a:moveTo>
                  <a:pt x="1827501" y="0"/>
                </a:moveTo>
                <a:cubicBezTo>
                  <a:pt x="1925543" y="0"/>
                  <a:pt x="2005022" y="79479"/>
                  <a:pt x="2005022" y="177521"/>
                </a:cubicBezTo>
                <a:lnTo>
                  <a:pt x="2005022" y="3827888"/>
                </a:lnTo>
                <a:cubicBezTo>
                  <a:pt x="2005022" y="3925930"/>
                  <a:pt x="1925543" y="4005409"/>
                  <a:pt x="1827501" y="4005409"/>
                </a:cubicBezTo>
                <a:lnTo>
                  <a:pt x="177520" y="4005409"/>
                </a:lnTo>
                <a:cubicBezTo>
                  <a:pt x="79478" y="4005409"/>
                  <a:pt x="-1" y="3925930"/>
                  <a:pt x="-1" y="3827888"/>
                </a:cubicBezTo>
                <a:lnTo>
                  <a:pt x="-1" y="177521"/>
                </a:lnTo>
                <a:cubicBezTo>
                  <a:pt x="-1" y="79479"/>
                  <a:pt x="79478" y="0"/>
                  <a:pt x="177520" y="0"/>
                </a:cubicBezTo>
                <a:close/>
              </a:path>
            </a:pathLst>
          </a:custGeom>
          <a:solidFill>
            <a:srgbClr val="F2F2F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Gogh Medium" pitchFamily="2" charset="-52"/>
            </a:endParaRPr>
          </a:p>
        </p:txBody>
      </p:sp>
      <p:sp>
        <p:nvSpPr>
          <p:cNvPr id="3" name="Полилиния: фигура 323">
            <a:extLst>
              <a:ext uri="{FF2B5EF4-FFF2-40B4-BE49-F238E27FC236}">
                <a16:creationId xmlns:a16="http://schemas.microsoft.com/office/drawing/2014/main" id="{E0665168-C89A-DD48-5ED4-0B043586F6F1}"/>
              </a:ext>
            </a:extLst>
          </p:cNvPr>
          <p:cNvSpPr/>
          <p:nvPr/>
        </p:nvSpPr>
        <p:spPr>
          <a:xfrm>
            <a:off x="6427784" y="3624445"/>
            <a:ext cx="2190794" cy="383388"/>
          </a:xfrm>
          <a:custGeom>
            <a:avLst/>
            <a:gdLst>
              <a:gd name="connsiteX0" fmla="*/ 1235620 w 1311090"/>
              <a:gd name="connsiteY0" fmla="*/ 0 h 334399"/>
              <a:gd name="connsiteX1" fmla="*/ 1311091 w 1311090"/>
              <a:gd name="connsiteY1" fmla="*/ 75470 h 334399"/>
              <a:gd name="connsiteX2" fmla="*/ 1311091 w 1311090"/>
              <a:gd name="connsiteY2" fmla="*/ 258930 h 334399"/>
              <a:gd name="connsiteX3" fmla="*/ 1235620 w 1311090"/>
              <a:gd name="connsiteY3" fmla="*/ 334400 h 334399"/>
              <a:gd name="connsiteX4" fmla="*/ 75470 w 1311090"/>
              <a:gd name="connsiteY4" fmla="*/ 334400 h 334399"/>
              <a:gd name="connsiteX5" fmla="*/ -1 w 1311090"/>
              <a:gd name="connsiteY5" fmla="*/ 258930 h 334399"/>
              <a:gd name="connsiteX6" fmla="*/ -1 w 1311090"/>
              <a:gd name="connsiteY6" fmla="*/ 75470 h 334399"/>
              <a:gd name="connsiteX7" fmla="*/ 75470 w 1311090"/>
              <a:gd name="connsiteY7" fmla="*/ 0 h 33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1090" h="334399">
                <a:moveTo>
                  <a:pt x="1235620" y="0"/>
                </a:moveTo>
                <a:cubicBezTo>
                  <a:pt x="1277301" y="0"/>
                  <a:pt x="1311091" y="33789"/>
                  <a:pt x="1311091" y="75470"/>
                </a:cubicBezTo>
                <a:lnTo>
                  <a:pt x="1311091" y="258930"/>
                </a:lnTo>
                <a:cubicBezTo>
                  <a:pt x="1311091" y="300611"/>
                  <a:pt x="1277302" y="334400"/>
                  <a:pt x="1235620" y="334400"/>
                </a:cubicBezTo>
                <a:lnTo>
                  <a:pt x="75470" y="334400"/>
                </a:lnTo>
                <a:cubicBezTo>
                  <a:pt x="33789" y="334400"/>
                  <a:pt x="-1" y="300611"/>
                  <a:pt x="-1" y="258930"/>
                </a:cubicBezTo>
                <a:lnTo>
                  <a:pt x="-1" y="75470"/>
                </a:lnTo>
                <a:cubicBezTo>
                  <a:pt x="-1" y="33789"/>
                  <a:pt x="33788" y="0"/>
                  <a:pt x="75470" y="0"/>
                </a:cubicBezTo>
                <a:close/>
              </a:path>
            </a:pathLst>
          </a:custGeom>
          <a:solidFill>
            <a:srgbClr val="527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gh Medium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C5457-FBA8-E501-50E0-363FC2F4D188}"/>
              </a:ext>
            </a:extLst>
          </p:cNvPr>
          <p:cNvSpPr txBox="1"/>
          <p:nvPr/>
        </p:nvSpPr>
        <p:spPr>
          <a:xfrm>
            <a:off x="6491547" y="3657449"/>
            <a:ext cx="2102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400" spc="0" baseline="0" dirty="0">
                <a:solidFill>
                  <a:srgbClr val="FFFFFF"/>
                </a:solidFill>
                <a:latin typeface="Gogh Bold" pitchFamily="2" charset="-52"/>
                <a:sym typeface="Gogh"/>
                <a:rtl val="0"/>
              </a:rPr>
              <a:t>НАУЧНЫЕ ОРГАНИЗАЦИИ</a:t>
            </a: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4DD3A6A0-3C55-739C-0AB5-D5F9D8824D88}"/>
              </a:ext>
            </a:extLst>
          </p:cNvPr>
          <p:cNvSpPr txBox="1"/>
          <p:nvPr/>
        </p:nvSpPr>
        <p:spPr>
          <a:xfrm>
            <a:off x="4709697" y="1379426"/>
            <a:ext cx="6320662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b="1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Московский государственный университет технологий и управления имени К. Г. Разумовского - Факультет биотехнологий и рыбного хозяйства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b="1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Первый Московский государственный медицинский университет имени И. М. Сеченова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Российский экономический университет имени Г. В. Плеханова 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МИРЭА - Российский технологический университет 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Национальный исследовательский университет «Высшая школа экономики» - факультет биологии и биотехнологий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РОСБИОТЕХ - Российский биотехнологический университет</a:t>
            </a:r>
          </a:p>
          <a:p>
            <a:pPr>
              <a:buClr>
                <a:srgbClr val="527FFF"/>
              </a:buClr>
              <a:buSzPct val="130000"/>
            </a:pPr>
            <a:endParaRPr lang="en-US" sz="1400" spc="1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endParaRPr lang="ru-RU" sz="1400" spc="1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endParaRPr lang="ru-RU" sz="1400" spc="1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82277FA6-2997-601D-0C86-AC9B3BC8E110}"/>
              </a:ext>
            </a:extLst>
          </p:cNvPr>
          <p:cNvSpPr txBox="1"/>
          <p:nvPr/>
        </p:nvSpPr>
        <p:spPr>
          <a:xfrm>
            <a:off x="4781066" y="4077691"/>
            <a:ext cx="6249293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endParaRPr lang="ru-RU" sz="1400" spc="1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b="1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Федеральный исследовательский центр картофеля имени А. Г. </a:t>
            </a:r>
            <a:r>
              <a:rPr lang="ru-RU" sz="1400" b="1" spc="10" dirty="0" err="1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Лорха</a:t>
            </a:r>
            <a:endParaRPr lang="ru-RU" sz="1400" b="1" spc="1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ФГБУ Научно-исследовательский институт эпидемиологии и микробиологии им. академика </a:t>
            </a:r>
            <a:r>
              <a:rPr lang="ru-RU" sz="1400" spc="10" dirty="0" err="1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Н.Ф.Гамалеи</a:t>
            </a:r>
            <a:endParaRPr lang="ru-RU" sz="1400" spc="1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ФГБНУ «Всероссийский научно-исследовательский институт сельскохозяйственной биотехнологии»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Федеральный исследовательский центр картофеля имени А. Г. </a:t>
            </a:r>
            <a:r>
              <a:rPr lang="ru-RU" sz="1400" spc="10" dirty="0" err="1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Лорха</a:t>
            </a:r>
            <a:endParaRPr lang="ru-RU" sz="1400" spc="1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Институт физиологически активных веществ РАН 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Институт океанологии РАН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646FE-EDD5-46F9-9B48-304A4DE5C289}"/>
              </a:ext>
            </a:extLst>
          </p:cNvPr>
          <p:cNvSpPr txBox="1"/>
          <p:nvPr/>
        </p:nvSpPr>
        <p:spPr>
          <a:xfrm>
            <a:off x="637715" y="4214851"/>
            <a:ext cx="758541" cy="29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12" dirty="0">
                <a:solidFill>
                  <a:srgbClr val="527FFF"/>
                </a:solidFill>
                <a:latin typeface="Gogh Bold" pitchFamily="2" charset="-52"/>
                <a:sym typeface="Gogh"/>
                <a:rtl val="0"/>
              </a:rPr>
              <a:t>MED</a:t>
            </a:r>
            <a:r>
              <a:rPr lang="ru-RU" sz="1312" spc="0" baseline="0" dirty="0">
                <a:solidFill>
                  <a:srgbClr val="527FFF"/>
                </a:solidFill>
                <a:latin typeface="Gogh Bold" pitchFamily="2" charset="-52"/>
                <a:sym typeface="Gogh"/>
                <a:rtl val="0"/>
              </a:rPr>
              <a:t>BIO</a:t>
            </a:r>
          </a:p>
        </p:txBody>
      </p:sp>
      <p:pic>
        <p:nvPicPr>
          <p:cNvPr id="9" name="Рисунок 8" descr="Изображение выглядит как снимок экрана, Графика, графический дизайн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CCA785C-462C-DEA8-2F29-EBF491D65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39977" r="25840" b="43059"/>
          <a:stretch/>
        </p:blipFill>
        <p:spPr>
          <a:xfrm>
            <a:off x="8458200" y="2387428"/>
            <a:ext cx="1574251" cy="31694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95373401-4A07-3CD5-38D6-D11A40D5EF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8" b="31016"/>
          <a:stretch/>
        </p:blipFill>
        <p:spPr>
          <a:xfrm>
            <a:off x="9989485" y="2265577"/>
            <a:ext cx="417492" cy="1831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D1BE71-7FE6-EF62-03FA-5424D02D2783}"/>
              </a:ext>
            </a:extLst>
          </p:cNvPr>
          <p:cNvSpPr txBox="1"/>
          <p:nvPr/>
        </p:nvSpPr>
        <p:spPr>
          <a:xfrm>
            <a:off x="11799543" y="6391308"/>
            <a:ext cx="73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5435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Box 368">
            <a:extLst>
              <a:ext uri="{FF2B5EF4-FFF2-40B4-BE49-F238E27FC236}">
                <a16:creationId xmlns:a16="http://schemas.microsoft.com/office/drawing/2014/main" id="{6C7A0F86-B93B-49F6-858E-1D80B8CAF455}"/>
              </a:ext>
            </a:extLst>
          </p:cNvPr>
          <p:cNvSpPr txBox="1"/>
          <p:nvPr/>
        </p:nvSpPr>
        <p:spPr>
          <a:xfrm>
            <a:off x="190383" y="157619"/>
            <a:ext cx="10606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-5" dirty="0">
                <a:solidFill>
                  <a:srgbClr val="172159"/>
                </a:solidFill>
                <a:latin typeface="Gogh Bold" pitchFamily="2" charset="-52"/>
              </a:rPr>
              <a:t>ИНДУСТРИЯ ИТ/ИИ</a:t>
            </a:r>
            <a:endParaRPr lang="ru-RU" sz="3600" dirty="0">
              <a:solidFill>
                <a:srgbClr val="172159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649A18AF-3482-4C08-94B1-55D1383CE04D}"/>
              </a:ext>
            </a:extLst>
          </p:cNvPr>
          <p:cNvSpPr/>
          <p:nvPr/>
        </p:nvSpPr>
        <p:spPr>
          <a:xfrm>
            <a:off x="396491" y="1067680"/>
            <a:ext cx="3794509" cy="5182452"/>
          </a:xfrm>
          <a:custGeom>
            <a:avLst/>
            <a:gdLst>
              <a:gd name="connsiteX0" fmla="*/ 3146503 w 3324915"/>
              <a:gd name="connsiteY0" fmla="*/ 0 h 5029120"/>
              <a:gd name="connsiteX1" fmla="*/ 3324916 w 3324915"/>
              <a:gd name="connsiteY1" fmla="*/ 178413 h 5029120"/>
              <a:gd name="connsiteX2" fmla="*/ 3324916 w 3324915"/>
              <a:gd name="connsiteY2" fmla="*/ 4850708 h 5029120"/>
              <a:gd name="connsiteX3" fmla="*/ 3146503 w 3324915"/>
              <a:gd name="connsiteY3" fmla="*/ 5029121 h 5029120"/>
              <a:gd name="connsiteX4" fmla="*/ 178413 w 3324915"/>
              <a:gd name="connsiteY4" fmla="*/ 5029121 h 5029120"/>
              <a:gd name="connsiteX5" fmla="*/ 0 w 3324915"/>
              <a:gd name="connsiteY5" fmla="*/ 4850708 h 5029120"/>
              <a:gd name="connsiteX6" fmla="*/ 0 w 3324915"/>
              <a:gd name="connsiteY6" fmla="*/ 178413 h 5029120"/>
              <a:gd name="connsiteX7" fmla="*/ 178413 w 3324915"/>
              <a:gd name="connsiteY7" fmla="*/ 0 h 502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915" h="5029120">
                <a:moveTo>
                  <a:pt x="3146503" y="0"/>
                </a:moveTo>
                <a:cubicBezTo>
                  <a:pt x="3245038" y="0"/>
                  <a:pt x="3324916" y="79878"/>
                  <a:pt x="3324916" y="178413"/>
                </a:cubicBezTo>
                <a:lnTo>
                  <a:pt x="3324916" y="4850708"/>
                </a:lnTo>
                <a:cubicBezTo>
                  <a:pt x="3324916" y="4949243"/>
                  <a:pt x="3245038" y="5029121"/>
                  <a:pt x="3146503" y="5029121"/>
                </a:cubicBezTo>
                <a:lnTo>
                  <a:pt x="178413" y="5029121"/>
                </a:lnTo>
                <a:cubicBezTo>
                  <a:pt x="79878" y="5029121"/>
                  <a:pt x="0" y="4949243"/>
                  <a:pt x="0" y="4850708"/>
                </a:cubicBezTo>
                <a:lnTo>
                  <a:pt x="0" y="178413"/>
                </a:lnTo>
                <a:cubicBezTo>
                  <a:pt x="0" y="79878"/>
                  <a:pt x="79878" y="0"/>
                  <a:pt x="178413" y="0"/>
                </a:cubicBezTo>
                <a:close/>
              </a:path>
            </a:pathLst>
          </a:custGeom>
          <a:solidFill>
            <a:srgbClr val="F2F2F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gh Medium" pitchFamily="2" charset="-52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BC314BC9-71D6-53A3-9CA8-7DFDAA97D232}"/>
              </a:ext>
            </a:extLst>
          </p:cNvPr>
          <p:cNvGrpSpPr/>
          <p:nvPr/>
        </p:nvGrpSpPr>
        <p:grpSpPr>
          <a:xfrm>
            <a:off x="617298" y="1010260"/>
            <a:ext cx="3858455" cy="4338247"/>
            <a:chOff x="4699039" y="979404"/>
            <a:chExt cx="3858455" cy="4338247"/>
          </a:xfrm>
        </p:grpSpPr>
        <p:grpSp>
          <p:nvGrpSpPr>
            <p:cNvPr id="27" name="Рисунок 2">
              <a:extLst>
                <a:ext uri="{FF2B5EF4-FFF2-40B4-BE49-F238E27FC236}">
                  <a16:creationId xmlns:a16="http://schemas.microsoft.com/office/drawing/2014/main" id="{33DFF7A0-E95F-408F-AB16-AF96C8090079}"/>
                </a:ext>
              </a:extLst>
            </p:cNvPr>
            <p:cNvGrpSpPr/>
            <p:nvPr/>
          </p:nvGrpSpPr>
          <p:grpSpPr>
            <a:xfrm>
              <a:off x="4699039" y="1600166"/>
              <a:ext cx="3858455" cy="1040757"/>
              <a:chOff x="4691359" y="1763762"/>
              <a:chExt cx="3858455" cy="1040757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66DFF6-6F56-4E11-A67C-F740F355ED51}"/>
                  </a:ext>
                </a:extLst>
              </p:cNvPr>
              <p:cNvSpPr txBox="1"/>
              <p:nvPr/>
            </p:nvSpPr>
            <p:spPr>
              <a:xfrm>
                <a:off x="4864493" y="1763762"/>
                <a:ext cx="1335622" cy="295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318" spc="0" baseline="0" dirty="0">
                    <a:solidFill>
                      <a:srgbClr val="527FFF"/>
                    </a:solidFill>
                    <a:latin typeface="Gogh Bold" pitchFamily="2" charset="-52"/>
                    <a:sym typeface="Gogh"/>
                    <a:rtl val="0"/>
                  </a:rPr>
                  <a:t>ENGINEERING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14C034-21CA-4C7D-8357-FA92262D16C7}"/>
                  </a:ext>
                </a:extLst>
              </p:cNvPr>
              <p:cNvSpPr txBox="1"/>
              <p:nvPr/>
            </p:nvSpPr>
            <p:spPr>
              <a:xfrm>
                <a:off x="4861435" y="1982502"/>
                <a:ext cx="2175596" cy="32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ц</a:t>
                </a:r>
                <a:r>
                  <a:rPr lang="ru-RU" sz="1490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ифровые двойники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ADCB42-90E6-44E0-9977-E2EEC5015ED6}"/>
                  </a:ext>
                </a:extLst>
              </p:cNvPr>
              <p:cNvSpPr txBox="1"/>
              <p:nvPr/>
            </p:nvSpPr>
            <p:spPr>
              <a:xfrm>
                <a:off x="6565147" y="1982502"/>
                <a:ext cx="1133644" cy="32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0" spc="0" baseline="0" dirty="0" err="1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IoT</a:t>
                </a:r>
                <a:r>
                  <a:rPr lang="ru-RU" sz="1490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 и M2M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E9032C-E0B2-4353-94F9-7F906EDDEE6D}"/>
                  </a:ext>
                </a:extLst>
              </p:cNvPr>
              <p:cNvSpPr txBox="1"/>
              <p:nvPr/>
            </p:nvSpPr>
            <p:spPr>
              <a:xfrm>
                <a:off x="4860198" y="2237670"/>
                <a:ext cx="1755609" cy="32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п</a:t>
                </a:r>
                <a:r>
                  <a:rPr lang="ru-RU" sz="1490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ромышленная 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399A06B-48E8-4295-BD39-A0A8100A5935}"/>
                  </a:ext>
                </a:extLst>
              </p:cNvPr>
              <p:cNvSpPr txBox="1"/>
              <p:nvPr/>
            </p:nvSpPr>
            <p:spPr>
              <a:xfrm>
                <a:off x="6143268" y="2237670"/>
                <a:ext cx="1638590" cy="32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0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автоматизация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BEBA97-E80D-452F-8C13-BB890EEAC985}"/>
                  </a:ext>
                </a:extLst>
              </p:cNvPr>
              <p:cNvSpPr txBox="1"/>
              <p:nvPr/>
            </p:nvSpPr>
            <p:spPr>
              <a:xfrm>
                <a:off x="4860198" y="2479887"/>
                <a:ext cx="1994457" cy="32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0" dirty="0" err="1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н</a:t>
                </a:r>
                <a:r>
                  <a:rPr lang="ru-RU" sz="1490" spc="0" baseline="0" dirty="0" err="1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ейроинтерфейсы</a:t>
                </a:r>
                <a:endParaRPr lang="ru-RU" sz="1490" spc="0" baseline="0" dirty="0">
                  <a:solidFill>
                    <a:srgbClr val="262D62"/>
                  </a:solidFill>
                  <a:latin typeface="Gogh Medium" pitchFamily="2" charset="-52"/>
                  <a:sym typeface="Gogh"/>
                  <a:rtl val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F609A6-4B4A-44A3-94A6-82BD684A5202}"/>
                  </a:ext>
                </a:extLst>
              </p:cNvPr>
              <p:cNvSpPr txBox="1"/>
              <p:nvPr/>
            </p:nvSpPr>
            <p:spPr>
              <a:xfrm>
                <a:off x="6367806" y="2482892"/>
                <a:ext cx="2182008" cy="32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0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и биообратная связь</a:t>
                </a:r>
              </a:p>
            </p:txBody>
          </p:sp>
          <p:sp>
            <p:nvSpPr>
              <p:cNvPr id="35" name="Полилиния: фигура 34">
                <a:extLst>
                  <a:ext uri="{FF2B5EF4-FFF2-40B4-BE49-F238E27FC236}">
                    <a16:creationId xmlns:a16="http://schemas.microsoft.com/office/drawing/2014/main" id="{A94D2A38-280C-4458-A9E0-15E74B15A246}"/>
                  </a:ext>
                </a:extLst>
              </p:cNvPr>
              <p:cNvSpPr/>
              <p:nvPr/>
            </p:nvSpPr>
            <p:spPr>
              <a:xfrm>
                <a:off x="4691359" y="1812172"/>
                <a:ext cx="172030" cy="171865"/>
              </a:xfrm>
              <a:custGeom>
                <a:avLst/>
                <a:gdLst>
                  <a:gd name="connsiteX0" fmla="*/ 124158 w 172030"/>
                  <a:gd name="connsiteY0" fmla="*/ 8992 h 171865"/>
                  <a:gd name="connsiteX1" fmla="*/ 163102 w 172030"/>
                  <a:gd name="connsiteY1" fmla="*/ 124148 h 171865"/>
                  <a:gd name="connsiteX2" fmla="*/ 47872 w 172030"/>
                  <a:gd name="connsiteY2" fmla="*/ 162874 h 171865"/>
                  <a:gd name="connsiteX3" fmla="*/ 8929 w 172030"/>
                  <a:gd name="connsiteY3" fmla="*/ 47717 h 171865"/>
                  <a:gd name="connsiteX4" fmla="*/ 124158 w 172030"/>
                  <a:gd name="connsiteY4" fmla="*/ 8992 h 171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030" h="171865">
                    <a:moveTo>
                      <a:pt x="124158" y="8992"/>
                    </a:moveTo>
                    <a:cubicBezTo>
                      <a:pt x="166742" y="30101"/>
                      <a:pt x="184139" y="81638"/>
                      <a:pt x="163102" y="124148"/>
                    </a:cubicBezTo>
                    <a:cubicBezTo>
                      <a:pt x="142065" y="166659"/>
                      <a:pt x="90456" y="183983"/>
                      <a:pt x="47872" y="162874"/>
                    </a:cubicBezTo>
                    <a:cubicBezTo>
                      <a:pt x="5289" y="141764"/>
                      <a:pt x="-12108" y="90227"/>
                      <a:pt x="8929" y="47717"/>
                    </a:cubicBezTo>
                    <a:cubicBezTo>
                      <a:pt x="29966" y="5207"/>
                      <a:pt x="81575" y="-12118"/>
                      <a:pt x="124158" y="8992"/>
                    </a:cubicBezTo>
                  </a:path>
                </a:pathLst>
              </a:custGeom>
              <a:solidFill>
                <a:srgbClr val="4F80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Gogh Medium" pitchFamily="2" charset="-52"/>
                </a:endParaRPr>
              </a:p>
            </p:txBody>
          </p:sp>
        </p:grpSp>
        <p:grpSp>
          <p:nvGrpSpPr>
            <p:cNvPr id="36" name="Рисунок 2">
              <a:extLst>
                <a:ext uri="{FF2B5EF4-FFF2-40B4-BE49-F238E27FC236}">
                  <a16:creationId xmlns:a16="http://schemas.microsoft.com/office/drawing/2014/main" id="{4057C928-6208-43A7-8C65-6CBDCC46FC84}"/>
                </a:ext>
              </a:extLst>
            </p:cNvPr>
            <p:cNvGrpSpPr/>
            <p:nvPr/>
          </p:nvGrpSpPr>
          <p:grpSpPr>
            <a:xfrm>
              <a:off x="4717661" y="2816681"/>
              <a:ext cx="2387140" cy="1221699"/>
              <a:chOff x="4709981" y="2980277"/>
              <a:chExt cx="2387140" cy="122169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8C67D1-91F9-44AF-A39A-8DA2CB50B075}"/>
                  </a:ext>
                </a:extLst>
              </p:cNvPr>
              <p:cNvSpPr txBox="1"/>
              <p:nvPr/>
            </p:nvSpPr>
            <p:spPr>
              <a:xfrm>
                <a:off x="4870522" y="2980277"/>
                <a:ext cx="1281120" cy="295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318" spc="0" baseline="0" dirty="0">
                    <a:solidFill>
                      <a:srgbClr val="527FFF"/>
                    </a:solidFill>
                    <a:latin typeface="Gogh Bold" pitchFamily="2" charset="-52"/>
                    <a:sym typeface="Gogh"/>
                    <a:rtl val="0"/>
                  </a:rPr>
                  <a:t>DEVELOPING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5AA59E4-3E58-49F0-B382-24F94AEF27CB}"/>
                  </a:ext>
                </a:extLst>
              </p:cNvPr>
              <p:cNvSpPr txBox="1"/>
              <p:nvPr/>
            </p:nvSpPr>
            <p:spPr>
              <a:xfrm>
                <a:off x="4871832" y="3199017"/>
                <a:ext cx="2225289" cy="32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0" spc="0" baseline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No-Code и Low-Code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17EA59F-A325-456F-9F34-029102306376}"/>
                  </a:ext>
                </a:extLst>
              </p:cNvPr>
              <p:cNvSpPr txBox="1"/>
              <p:nvPr/>
            </p:nvSpPr>
            <p:spPr>
              <a:xfrm>
                <a:off x="4871832" y="3426127"/>
                <a:ext cx="1043876" cy="32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0" spc="0" baseline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Frontend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18A209-0FB7-4AEA-AF8F-50D9C6216DC1}"/>
                  </a:ext>
                </a:extLst>
              </p:cNvPr>
              <p:cNvSpPr txBox="1"/>
              <p:nvPr/>
            </p:nvSpPr>
            <p:spPr>
              <a:xfrm>
                <a:off x="4871832" y="3653238"/>
                <a:ext cx="1135247" cy="32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0" spc="0" baseline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AR/VR/XR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8A5212D-8F07-459E-84EC-DDA7352468ED}"/>
                  </a:ext>
                </a:extLst>
              </p:cNvPr>
              <p:cNvSpPr txBox="1"/>
              <p:nvPr/>
            </p:nvSpPr>
            <p:spPr>
              <a:xfrm>
                <a:off x="4871832" y="3880349"/>
                <a:ext cx="1271502" cy="32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0" spc="0" baseline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ML/NLP/CV</a:t>
                </a:r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7F8B06D6-D572-4B3C-8C46-C32786B28EEE}"/>
                  </a:ext>
                </a:extLst>
              </p:cNvPr>
              <p:cNvSpPr/>
              <p:nvPr/>
            </p:nvSpPr>
            <p:spPr>
              <a:xfrm>
                <a:off x="4709981" y="3020747"/>
                <a:ext cx="172030" cy="171865"/>
              </a:xfrm>
              <a:custGeom>
                <a:avLst/>
                <a:gdLst>
                  <a:gd name="connsiteX0" fmla="*/ 124158 w 172030"/>
                  <a:gd name="connsiteY0" fmla="*/ 8992 h 171865"/>
                  <a:gd name="connsiteX1" fmla="*/ 163102 w 172030"/>
                  <a:gd name="connsiteY1" fmla="*/ 124149 h 171865"/>
                  <a:gd name="connsiteX2" fmla="*/ 47872 w 172030"/>
                  <a:gd name="connsiteY2" fmla="*/ 162874 h 171865"/>
                  <a:gd name="connsiteX3" fmla="*/ 8929 w 172030"/>
                  <a:gd name="connsiteY3" fmla="*/ 47717 h 171865"/>
                  <a:gd name="connsiteX4" fmla="*/ 124158 w 172030"/>
                  <a:gd name="connsiteY4" fmla="*/ 8992 h 171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030" h="171865">
                    <a:moveTo>
                      <a:pt x="124158" y="8992"/>
                    </a:moveTo>
                    <a:cubicBezTo>
                      <a:pt x="166742" y="30101"/>
                      <a:pt x="184138" y="81638"/>
                      <a:pt x="163102" y="124149"/>
                    </a:cubicBezTo>
                    <a:cubicBezTo>
                      <a:pt x="142065" y="166659"/>
                      <a:pt x="90455" y="183983"/>
                      <a:pt x="47872" y="162874"/>
                    </a:cubicBezTo>
                    <a:cubicBezTo>
                      <a:pt x="5289" y="141764"/>
                      <a:pt x="-12108" y="90227"/>
                      <a:pt x="8929" y="47717"/>
                    </a:cubicBezTo>
                    <a:cubicBezTo>
                      <a:pt x="29965" y="5207"/>
                      <a:pt x="81575" y="-12118"/>
                      <a:pt x="124158" y="8992"/>
                    </a:cubicBezTo>
                  </a:path>
                </a:pathLst>
              </a:custGeom>
              <a:solidFill>
                <a:srgbClr val="4F80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Gogh Medium" pitchFamily="2" charset="-52"/>
                </a:endParaRPr>
              </a:p>
            </p:txBody>
          </p:sp>
        </p:grpSp>
        <p:grpSp>
          <p:nvGrpSpPr>
            <p:cNvPr id="43" name="Рисунок 2">
              <a:extLst>
                <a:ext uri="{FF2B5EF4-FFF2-40B4-BE49-F238E27FC236}">
                  <a16:creationId xmlns:a16="http://schemas.microsoft.com/office/drawing/2014/main" id="{0F36D5B8-2C59-4B30-81CC-E060BD887D37}"/>
                </a:ext>
              </a:extLst>
            </p:cNvPr>
            <p:cNvGrpSpPr/>
            <p:nvPr/>
          </p:nvGrpSpPr>
          <p:grpSpPr>
            <a:xfrm>
              <a:off x="4705213" y="4102940"/>
              <a:ext cx="2923772" cy="1214711"/>
              <a:chOff x="4697533" y="4266536"/>
              <a:chExt cx="2923772" cy="1214711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AAE569B-A0FC-4A56-A2DE-EB2CDB635843}"/>
                  </a:ext>
                </a:extLst>
              </p:cNvPr>
              <p:cNvSpPr txBox="1"/>
              <p:nvPr/>
            </p:nvSpPr>
            <p:spPr>
              <a:xfrm>
                <a:off x="4870522" y="4266536"/>
                <a:ext cx="2392001" cy="295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318" spc="0" baseline="0" dirty="0">
                    <a:solidFill>
                      <a:srgbClr val="527FFF"/>
                    </a:solidFill>
                    <a:latin typeface="Gogh Bold" pitchFamily="2" charset="-52"/>
                    <a:sym typeface="Gogh"/>
                    <a:rtl val="0"/>
                  </a:rPr>
                  <a:t>SOCIAL SCIENCE AND ART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26FBAD2-57D9-4E3A-B236-D7FCFB83B442}"/>
                  </a:ext>
                </a:extLst>
              </p:cNvPr>
              <p:cNvSpPr txBox="1"/>
              <p:nvPr/>
            </p:nvSpPr>
            <p:spPr>
              <a:xfrm>
                <a:off x="4864334" y="4478287"/>
                <a:ext cx="649537" cy="32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0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UX/</a:t>
                </a:r>
                <a:r>
                  <a:rPr lang="ru-RU" sz="1490" spc="0" baseline="0" dirty="0" err="1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U</a:t>
                </a:r>
                <a:r>
                  <a:rPr lang="en-US" sz="1490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I</a:t>
                </a:r>
                <a:endParaRPr lang="ru-RU" sz="1490" spc="0" baseline="0" dirty="0">
                  <a:solidFill>
                    <a:srgbClr val="262D62"/>
                  </a:solidFill>
                  <a:latin typeface="Gogh Medium" pitchFamily="2" charset="-52"/>
                  <a:sym typeface="Gogh"/>
                  <a:rtl val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2A32D81-4F63-4AF5-98AD-EDFBA12FF401}"/>
                  </a:ext>
                </a:extLst>
              </p:cNvPr>
              <p:cNvSpPr txBox="1"/>
              <p:nvPr/>
            </p:nvSpPr>
            <p:spPr>
              <a:xfrm>
                <a:off x="4864334" y="4705398"/>
                <a:ext cx="1055097" cy="32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э</a:t>
                </a:r>
                <a:r>
                  <a:rPr lang="ru-RU" sz="1490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тика ИИ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0DC1A5-06CE-4928-A239-BA31251B0BA5}"/>
                  </a:ext>
                </a:extLst>
              </p:cNvPr>
              <p:cNvSpPr txBox="1"/>
              <p:nvPr/>
            </p:nvSpPr>
            <p:spPr>
              <a:xfrm>
                <a:off x="4864334" y="4932509"/>
                <a:ext cx="2545890" cy="32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г</a:t>
                </a:r>
                <a:r>
                  <a:rPr lang="ru-RU" sz="1490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енеративное искусство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2A236E4-F826-4C55-A094-ADC10F34A049}"/>
                  </a:ext>
                </a:extLst>
              </p:cNvPr>
              <p:cNvSpPr txBox="1"/>
              <p:nvPr/>
            </p:nvSpPr>
            <p:spPr>
              <a:xfrm>
                <a:off x="4864334" y="5159620"/>
                <a:ext cx="2392001" cy="32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у</a:t>
                </a:r>
                <a:r>
                  <a:rPr lang="ru-RU" sz="1490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правление на основе 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8BE9A76-4292-4BAF-AC65-2870FDBF9E8A}"/>
                  </a:ext>
                </a:extLst>
              </p:cNvPr>
              <p:cNvSpPr txBox="1"/>
              <p:nvPr/>
            </p:nvSpPr>
            <p:spPr>
              <a:xfrm>
                <a:off x="6710478" y="5146759"/>
                <a:ext cx="910827" cy="32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0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данных</a:t>
                </a:r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BF64D3F8-AD87-45C1-B0DA-3299E75C2A9B}"/>
                  </a:ext>
                </a:extLst>
              </p:cNvPr>
              <p:cNvSpPr/>
              <p:nvPr/>
            </p:nvSpPr>
            <p:spPr>
              <a:xfrm>
                <a:off x="4697533" y="4308602"/>
                <a:ext cx="172030" cy="171865"/>
              </a:xfrm>
              <a:custGeom>
                <a:avLst/>
                <a:gdLst>
                  <a:gd name="connsiteX0" fmla="*/ 124158 w 172030"/>
                  <a:gd name="connsiteY0" fmla="*/ 8992 h 171865"/>
                  <a:gd name="connsiteX1" fmla="*/ 163102 w 172030"/>
                  <a:gd name="connsiteY1" fmla="*/ 124149 h 171865"/>
                  <a:gd name="connsiteX2" fmla="*/ 47873 w 172030"/>
                  <a:gd name="connsiteY2" fmla="*/ 162874 h 171865"/>
                  <a:gd name="connsiteX3" fmla="*/ 8929 w 172030"/>
                  <a:gd name="connsiteY3" fmla="*/ 47717 h 171865"/>
                  <a:gd name="connsiteX4" fmla="*/ 124158 w 172030"/>
                  <a:gd name="connsiteY4" fmla="*/ 8992 h 171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030" h="171865">
                    <a:moveTo>
                      <a:pt x="124158" y="8992"/>
                    </a:moveTo>
                    <a:cubicBezTo>
                      <a:pt x="166742" y="30101"/>
                      <a:pt x="184139" y="81638"/>
                      <a:pt x="163102" y="124149"/>
                    </a:cubicBezTo>
                    <a:cubicBezTo>
                      <a:pt x="142065" y="166659"/>
                      <a:pt x="90456" y="183983"/>
                      <a:pt x="47873" y="162874"/>
                    </a:cubicBezTo>
                    <a:cubicBezTo>
                      <a:pt x="5289" y="141764"/>
                      <a:pt x="-12108" y="90227"/>
                      <a:pt x="8929" y="47717"/>
                    </a:cubicBezTo>
                    <a:cubicBezTo>
                      <a:pt x="29966" y="5206"/>
                      <a:pt x="81575" y="-12118"/>
                      <a:pt x="124158" y="8992"/>
                    </a:cubicBezTo>
                  </a:path>
                </a:pathLst>
              </a:custGeom>
              <a:solidFill>
                <a:srgbClr val="4F80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Gogh Medium" pitchFamily="2" charset="-52"/>
                </a:endParaRPr>
              </a:p>
            </p:txBody>
          </p:sp>
        </p:grp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553BFA76-6415-42D6-82EA-8A35A07FCA52}"/>
                </a:ext>
              </a:extLst>
            </p:cNvPr>
            <p:cNvSpPr/>
            <p:nvPr/>
          </p:nvSpPr>
          <p:spPr>
            <a:xfrm>
              <a:off x="5450518" y="979404"/>
              <a:ext cx="1317679" cy="336080"/>
            </a:xfrm>
            <a:custGeom>
              <a:avLst/>
              <a:gdLst>
                <a:gd name="connsiteX0" fmla="*/ 1241830 w 1317679"/>
                <a:gd name="connsiteY0" fmla="*/ 0 h 336080"/>
                <a:gd name="connsiteX1" fmla="*/ 1317679 w 1317679"/>
                <a:gd name="connsiteY1" fmla="*/ 75849 h 336080"/>
                <a:gd name="connsiteX2" fmla="*/ 1317679 w 1317679"/>
                <a:gd name="connsiteY2" fmla="*/ 260231 h 336080"/>
                <a:gd name="connsiteX3" fmla="*/ 1241830 w 1317679"/>
                <a:gd name="connsiteY3" fmla="*/ 336080 h 336080"/>
                <a:gd name="connsiteX4" fmla="*/ 75849 w 1317679"/>
                <a:gd name="connsiteY4" fmla="*/ 336080 h 336080"/>
                <a:gd name="connsiteX5" fmla="*/ 0 w 1317679"/>
                <a:gd name="connsiteY5" fmla="*/ 260231 h 336080"/>
                <a:gd name="connsiteX6" fmla="*/ 0 w 1317679"/>
                <a:gd name="connsiteY6" fmla="*/ 75849 h 336080"/>
                <a:gd name="connsiteX7" fmla="*/ 75849 w 1317679"/>
                <a:gd name="connsiteY7" fmla="*/ 0 h 3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79" h="336080">
                  <a:moveTo>
                    <a:pt x="1241830" y="0"/>
                  </a:moveTo>
                  <a:cubicBezTo>
                    <a:pt x="1283720" y="0"/>
                    <a:pt x="1317679" y="33959"/>
                    <a:pt x="1317679" y="75849"/>
                  </a:cubicBezTo>
                  <a:lnTo>
                    <a:pt x="1317679" y="260231"/>
                  </a:lnTo>
                  <a:cubicBezTo>
                    <a:pt x="1317679" y="302121"/>
                    <a:pt x="1283720" y="336080"/>
                    <a:pt x="1241830" y="336080"/>
                  </a:cubicBezTo>
                  <a:lnTo>
                    <a:pt x="75849" y="336080"/>
                  </a:lnTo>
                  <a:cubicBezTo>
                    <a:pt x="33959" y="336080"/>
                    <a:pt x="0" y="302121"/>
                    <a:pt x="0" y="260231"/>
                  </a:cubicBezTo>
                  <a:lnTo>
                    <a:pt x="0" y="75849"/>
                  </a:lnTo>
                  <a:cubicBezTo>
                    <a:pt x="0" y="33959"/>
                    <a:pt x="33959" y="0"/>
                    <a:pt x="75849" y="0"/>
                  </a:cubicBezTo>
                  <a:close/>
                </a:path>
              </a:pathLst>
            </a:custGeom>
            <a:solidFill>
              <a:srgbClr val="527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Gogh Medium" pitchFamily="2" charset="-52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06C45A-0C4E-4C44-9DC7-E53320E6419A}"/>
                </a:ext>
              </a:extLst>
            </p:cNvPr>
            <p:cNvSpPr txBox="1"/>
            <p:nvPr/>
          </p:nvSpPr>
          <p:spPr>
            <a:xfrm>
              <a:off x="5688243" y="1000134"/>
              <a:ext cx="854721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605" spc="0" baseline="0" dirty="0">
                  <a:solidFill>
                    <a:srgbClr val="FFFFFF"/>
                  </a:solidFill>
                  <a:latin typeface="Gogh Bold" pitchFamily="2" charset="-52"/>
                  <a:sym typeface="Gogh"/>
                  <a:rtl val="0"/>
                </a:rPr>
                <a:t>ТРЕКИ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243A6A7-C16A-E595-34D9-60BB755419FC}"/>
              </a:ext>
            </a:extLst>
          </p:cNvPr>
          <p:cNvGrpSpPr/>
          <p:nvPr/>
        </p:nvGrpSpPr>
        <p:grpSpPr>
          <a:xfrm>
            <a:off x="4580646" y="1083426"/>
            <a:ext cx="7154154" cy="2752905"/>
            <a:chOff x="8464241" y="1176306"/>
            <a:chExt cx="7154154" cy="2752905"/>
          </a:xfrm>
        </p:grpSpPr>
        <p:sp>
          <p:nvSpPr>
            <p:cNvPr id="5" name="Полилиния: фигура 321">
              <a:extLst>
                <a:ext uri="{FF2B5EF4-FFF2-40B4-BE49-F238E27FC236}">
                  <a16:creationId xmlns:a16="http://schemas.microsoft.com/office/drawing/2014/main" id="{8FF62A24-D271-4680-CE2E-197F299E2473}"/>
                </a:ext>
              </a:extLst>
            </p:cNvPr>
            <p:cNvSpPr/>
            <p:nvPr/>
          </p:nvSpPr>
          <p:spPr>
            <a:xfrm>
              <a:off x="8464241" y="1176306"/>
              <a:ext cx="7154154" cy="2575480"/>
            </a:xfrm>
            <a:custGeom>
              <a:avLst/>
              <a:gdLst>
                <a:gd name="connsiteX0" fmla="*/ 1827501 w 2005022"/>
                <a:gd name="connsiteY0" fmla="*/ 0 h 4005408"/>
                <a:gd name="connsiteX1" fmla="*/ 2005022 w 2005022"/>
                <a:gd name="connsiteY1" fmla="*/ 177521 h 4005408"/>
                <a:gd name="connsiteX2" fmla="*/ 2005022 w 2005022"/>
                <a:gd name="connsiteY2" fmla="*/ 3827888 h 4005408"/>
                <a:gd name="connsiteX3" fmla="*/ 1827501 w 2005022"/>
                <a:gd name="connsiteY3" fmla="*/ 4005409 h 4005408"/>
                <a:gd name="connsiteX4" fmla="*/ 177520 w 2005022"/>
                <a:gd name="connsiteY4" fmla="*/ 4005409 h 4005408"/>
                <a:gd name="connsiteX5" fmla="*/ -1 w 2005022"/>
                <a:gd name="connsiteY5" fmla="*/ 3827888 h 4005408"/>
                <a:gd name="connsiteX6" fmla="*/ -1 w 2005022"/>
                <a:gd name="connsiteY6" fmla="*/ 177521 h 4005408"/>
                <a:gd name="connsiteX7" fmla="*/ 177520 w 2005022"/>
                <a:gd name="connsiteY7" fmla="*/ 0 h 400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5022" h="4005408">
                  <a:moveTo>
                    <a:pt x="1827501" y="0"/>
                  </a:moveTo>
                  <a:cubicBezTo>
                    <a:pt x="1925543" y="0"/>
                    <a:pt x="2005022" y="79479"/>
                    <a:pt x="2005022" y="177521"/>
                  </a:cubicBezTo>
                  <a:lnTo>
                    <a:pt x="2005022" y="3827888"/>
                  </a:lnTo>
                  <a:cubicBezTo>
                    <a:pt x="2005022" y="3925930"/>
                    <a:pt x="1925543" y="4005409"/>
                    <a:pt x="1827501" y="4005409"/>
                  </a:cubicBezTo>
                  <a:lnTo>
                    <a:pt x="177520" y="4005409"/>
                  </a:lnTo>
                  <a:cubicBezTo>
                    <a:pt x="79478" y="4005409"/>
                    <a:pt x="-1" y="3925930"/>
                    <a:pt x="-1" y="3827888"/>
                  </a:cubicBezTo>
                  <a:lnTo>
                    <a:pt x="-1" y="177521"/>
                  </a:lnTo>
                  <a:cubicBezTo>
                    <a:pt x="-1" y="79479"/>
                    <a:pt x="79478" y="0"/>
                    <a:pt x="177520" y="0"/>
                  </a:cubicBezTo>
                  <a:close/>
                </a:path>
              </a:pathLst>
            </a:custGeom>
            <a:solidFill>
              <a:srgbClr val="F2F2F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Gogh Medium" pitchFamily="2" charset="-52"/>
              </a:endParaRPr>
            </a:p>
          </p:txBody>
        </p:sp>
        <p:sp>
          <p:nvSpPr>
            <p:cNvPr id="54" name="object 11">
              <a:extLst>
                <a:ext uri="{FF2B5EF4-FFF2-40B4-BE49-F238E27FC236}">
                  <a16:creationId xmlns:a16="http://schemas.microsoft.com/office/drawing/2014/main" id="{227CCEB4-BF30-737F-3A08-EA5CDBB6461E}"/>
                </a:ext>
              </a:extLst>
            </p:cNvPr>
            <p:cNvSpPr txBox="1"/>
            <p:nvPr/>
          </p:nvSpPr>
          <p:spPr>
            <a:xfrm>
              <a:off x="8607995" y="1546507"/>
              <a:ext cx="6324600" cy="238270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400" b="1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Центральный университет </a:t>
              </a: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4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Национальный исследовательский университет «Высшая школа экономики»</a:t>
              </a: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4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Санкт-Петербургский государственный электротехнический университет</a:t>
              </a: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4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Московский государственный технический университет имени Н. Э. Баумана</a:t>
              </a: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4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Университет ИТМО</a:t>
              </a: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4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Московский государственный университет </a:t>
              </a: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4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Московский физико-технический институт </a:t>
              </a:r>
              <a:endParaRPr lang="en-US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  <a:p>
              <a:pPr>
                <a:buClr>
                  <a:srgbClr val="527FFF"/>
                </a:buClr>
                <a:buSzPct val="130000"/>
              </a:pPr>
              <a:endPara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endPara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endPara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endPara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</p:txBody>
        </p:sp>
      </p:grpSp>
      <p:sp>
        <p:nvSpPr>
          <p:cNvPr id="4" name="Полилиния: фигура 323">
            <a:extLst>
              <a:ext uri="{FF2B5EF4-FFF2-40B4-BE49-F238E27FC236}">
                <a16:creationId xmlns:a16="http://schemas.microsoft.com/office/drawing/2014/main" id="{103A364D-CBBF-B0F4-6DAD-2ECD86A20501}"/>
              </a:ext>
            </a:extLst>
          </p:cNvPr>
          <p:cNvSpPr/>
          <p:nvPr/>
        </p:nvSpPr>
        <p:spPr>
          <a:xfrm>
            <a:off x="6273936" y="961589"/>
            <a:ext cx="1860058" cy="334399"/>
          </a:xfrm>
          <a:custGeom>
            <a:avLst/>
            <a:gdLst>
              <a:gd name="connsiteX0" fmla="*/ 1235620 w 1311090"/>
              <a:gd name="connsiteY0" fmla="*/ 0 h 334399"/>
              <a:gd name="connsiteX1" fmla="*/ 1311091 w 1311090"/>
              <a:gd name="connsiteY1" fmla="*/ 75470 h 334399"/>
              <a:gd name="connsiteX2" fmla="*/ 1311091 w 1311090"/>
              <a:gd name="connsiteY2" fmla="*/ 258930 h 334399"/>
              <a:gd name="connsiteX3" fmla="*/ 1235620 w 1311090"/>
              <a:gd name="connsiteY3" fmla="*/ 334400 h 334399"/>
              <a:gd name="connsiteX4" fmla="*/ 75470 w 1311090"/>
              <a:gd name="connsiteY4" fmla="*/ 334400 h 334399"/>
              <a:gd name="connsiteX5" fmla="*/ -1 w 1311090"/>
              <a:gd name="connsiteY5" fmla="*/ 258930 h 334399"/>
              <a:gd name="connsiteX6" fmla="*/ -1 w 1311090"/>
              <a:gd name="connsiteY6" fmla="*/ 75470 h 334399"/>
              <a:gd name="connsiteX7" fmla="*/ 75470 w 1311090"/>
              <a:gd name="connsiteY7" fmla="*/ 0 h 33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1090" h="334399">
                <a:moveTo>
                  <a:pt x="1235620" y="0"/>
                </a:moveTo>
                <a:cubicBezTo>
                  <a:pt x="1277301" y="0"/>
                  <a:pt x="1311091" y="33789"/>
                  <a:pt x="1311091" y="75470"/>
                </a:cubicBezTo>
                <a:lnTo>
                  <a:pt x="1311091" y="258930"/>
                </a:lnTo>
                <a:cubicBezTo>
                  <a:pt x="1311091" y="300611"/>
                  <a:pt x="1277302" y="334400"/>
                  <a:pt x="1235620" y="334400"/>
                </a:cubicBezTo>
                <a:lnTo>
                  <a:pt x="75470" y="334400"/>
                </a:lnTo>
                <a:cubicBezTo>
                  <a:pt x="33789" y="334400"/>
                  <a:pt x="-1" y="300611"/>
                  <a:pt x="-1" y="258930"/>
                </a:cubicBezTo>
                <a:lnTo>
                  <a:pt x="-1" y="75470"/>
                </a:lnTo>
                <a:cubicBezTo>
                  <a:pt x="-1" y="33789"/>
                  <a:pt x="33788" y="0"/>
                  <a:pt x="75470" y="0"/>
                </a:cubicBezTo>
                <a:close/>
              </a:path>
            </a:pathLst>
          </a:custGeom>
          <a:solidFill>
            <a:srgbClr val="527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gh Medium" pitchFamily="2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7364FEA-2661-1AC8-B2F7-4B9C236BBA96}"/>
              </a:ext>
            </a:extLst>
          </p:cNvPr>
          <p:cNvSpPr txBox="1"/>
          <p:nvPr/>
        </p:nvSpPr>
        <p:spPr>
          <a:xfrm>
            <a:off x="6440575" y="964416"/>
            <a:ext cx="1560427" cy="338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597" spc="0" baseline="0" dirty="0">
                <a:solidFill>
                  <a:srgbClr val="FFFFFF"/>
                </a:solidFill>
                <a:latin typeface="Gogh Bold" pitchFamily="2" charset="-52"/>
                <a:sym typeface="Gogh"/>
                <a:rtl val="0"/>
              </a:rPr>
              <a:t>УНИВЕРСИТЕТЫ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388D28-7072-1797-7B87-BF238F6E1D55}"/>
              </a:ext>
            </a:extLst>
          </p:cNvPr>
          <p:cNvSpPr txBox="1"/>
          <p:nvPr/>
        </p:nvSpPr>
        <p:spPr>
          <a:xfrm>
            <a:off x="11734800" y="6391308"/>
            <a:ext cx="73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16</a:t>
            </a:r>
          </a:p>
        </p:txBody>
      </p:sp>
      <p:pic>
        <p:nvPicPr>
          <p:cNvPr id="7" name="Рисунок 6" descr="Изображение выглядит как логотип, Шрифт, символ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45F125D-C656-8BE0-5DD8-E3AAE1904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42" y="1314554"/>
            <a:ext cx="1109792" cy="479447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афика, логотип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0E8BDCE-0928-8680-2458-DB37095AE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508" y="1679432"/>
            <a:ext cx="616194" cy="2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08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Box 368">
            <a:extLst>
              <a:ext uri="{FF2B5EF4-FFF2-40B4-BE49-F238E27FC236}">
                <a16:creationId xmlns:a16="http://schemas.microsoft.com/office/drawing/2014/main" id="{6C7A0F86-B93B-49F6-858E-1D80B8CAF455}"/>
              </a:ext>
            </a:extLst>
          </p:cNvPr>
          <p:cNvSpPr txBox="1"/>
          <p:nvPr/>
        </p:nvSpPr>
        <p:spPr>
          <a:xfrm>
            <a:off x="190383" y="157619"/>
            <a:ext cx="10606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-5" dirty="0">
                <a:solidFill>
                  <a:srgbClr val="172159"/>
                </a:solidFill>
                <a:latin typeface="Gogh Bold" pitchFamily="2" charset="-52"/>
              </a:rPr>
              <a:t>КРЕАТИВНЫЕ ИНДУСТРИИ</a:t>
            </a:r>
            <a:endParaRPr lang="ru-RU" sz="3600" dirty="0">
              <a:solidFill>
                <a:srgbClr val="172159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286" name="Полилиния: фигура 285">
            <a:extLst>
              <a:ext uri="{FF2B5EF4-FFF2-40B4-BE49-F238E27FC236}">
                <a16:creationId xmlns:a16="http://schemas.microsoft.com/office/drawing/2014/main" id="{DD835084-B97A-4EDB-944F-58E70AD4600C}"/>
              </a:ext>
            </a:extLst>
          </p:cNvPr>
          <p:cNvSpPr/>
          <p:nvPr/>
        </p:nvSpPr>
        <p:spPr>
          <a:xfrm>
            <a:off x="440044" y="1209113"/>
            <a:ext cx="3671766" cy="5073507"/>
          </a:xfrm>
          <a:custGeom>
            <a:avLst/>
            <a:gdLst>
              <a:gd name="connsiteX0" fmla="*/ 2618275 w 2797296"/>
              <a:gd name="connsiteY0" fmla="*/ 0 h 5370797"/>
              <a:gd name="connsiteX1" fmla="*/ 2797297 w 2797296"/>
              <a:gd name="connsiteY1" fmla="*/ 179022 h 5370797"/>
              <a:gd name="connsiteX2" fmla="*/ 2797297 w 2797296"/>
              <a:gd name="connsiteY2" fmla="*/ 5191776 h 5370797"/>
              <a:gd name="connsiteX3" fmla="*/ 2618275 w 2797296"/>
              <a:gd name="connsiteY3" fmla="*/ 5370798 h 5370797"/>
              <a:gd name="connsiteX4" fmla="*/ 179022 w 2797296"/>
              <a:gd name="connsiteY4" fmla="*/ 5370798 h 5370797"/>
              <a:gd name="connsiteX5" fmla="*/ 0 w 2797296"/>
              <a:gd name="connsiteY5" fmla="*/ 5191776 h 5370797"/>
              <a:gd name="connsiteX6" fmla="*/ 0 w 2797296"/>
              <a:gd name="connsiteY6" fmla="*/ 179022 h 5370797"/>
              <a:gd name="connsiteX7" fmla="*/ 179022 w 2797296"/>
              <a:gd name="connsiteY7" fmla="*/ 0 h 537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7296" h="5370797">
                <a:moveTo>
                  <a:pt x="2618275" y="0"/>
                </a:moveTo>
                <a:cubicBezTo>
                  <a:pt x="2717146" y="0"/>
                  <a:pt x="2797297" y="80151"/>
                  <a:pt x="2797297" y="179022"/>
                </a:cubicBezTo>
                <a:lnTo>
                  <a:pt x="2797297" y="5191776"/>
                </a:lnTo>
                <a:cubicBezTo>
                  <a:pt x="2797297" y="5290647"/>
                  <a:pt x="2717146" y="5370798"/>
                  <a:pt x="2618275" y="5370798"/>
                </a:cubicBezTo>
                <a:lnTo>
                  <a:pt x="179022" y="5370798"/>
                </a:lnTo>
                <a:cubicBezTo>
                  <a:pt x="80151" y="5370798"/>
                  <a:pt x="0" y="5290647"/>
                  <a:pt x="0" y="5191776"/>
                </a:cubicBezTo>
                <a:lnTo>
                  <a:pt x="0" y="179022"/>
                </a:lnTo>
                <a:cubicBezTo>
                  <a:pt x="0" y="80151"/>
                  <a:pt x="80151" y="0"/>
                  <a:pt x="179022" y="0"/>
                </a:cubicBezTo>
                <a:close/>
              </a:path>
            </a:pathLst>
          </a:custGeom>
          <a:solidFill>
            <a:srgbClr val="F2F2F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gh Medium" pitchFamily="2" charset="-52"/>
            </a:endParaRPr>
          </a:p>
        </p:txBody>
      </p:sp>
      <p:sp>
        <p:nvSpPr>
          <p:cNvPr id="289" name="Полилиния: фигура 288">
            <a:extLst>
              <a:ext uri="{FF2B5EF4-FFF2-40B4-BE49-F238E27FC236}">
                <a16:creationId xmlns:a16="http://schemas.microsoft.com/office/drawing/2014/main" id="{6C6CFAA4-B384-4095-88E5-D6F733A573C6}"/>
              </a:ext>
            </a:extLst>
          </p:cNvPr>
          <p:cNvSpPr/>
          <p:nvPr/>
        </p:nvSpPr>
        <p:spPr>
          <a:xfrm>
            <a:off x="1462813" y="1019867"/>
            <a:ext cx="1322174" cy="337226"/>
          </a:xfrm>
          <a:custGeom>
            <a:avLst/>
            <a:gdLst>
              <a:gd name="connsiteX0" fmla="*/ 1246067 w 1322174"/>
              <a:gd name="connsiteY0" fmla="*/ 0 h 337226"/>
              <a:gd name="connsiteX1" fmla="*/ 1322175 w 1322174"/>
              <a:gd name="connsiteY1" fmla="*/ 76108 h 337226"/>
              <a:gd name="connsiteX2" fmla="*/ 1322175 w 1322174"/>
              <a:gd name="connsiteY2" fmla="*/ 261119 h 337226"/>
              <a:gd name="connsiteX3" fmla="*/ 1246067 w 1322174"/>
              <a:gd name="connsiteY3" fmla="*/ 337227 h 337226"/>
              <a:gd name="connsiteX4" fmla="*/ 76108 w 1322174"/>
              <a:gd name="connsiteY4" fmla="*/ 337227 h 337226"/>
              <a:gd name="connsiteX5" fmla="*/ 0 w 1322174"/>
              <a:gd name="connsiteY5" fmla="*/ 261119 h 337226"/>
              <a:gd name="connsiteX6" fmla="*/ 0 w 1322174"/>
              <a:gd name="connsiteY6" fmla="*/ 76108 h 337226"/>
              <a:gd name="connsiteX7" fmla="*/ 76108 w 1322174"/>
              <a:gd name="connsiteY7" fmla="*/ 0 h 33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2174" h="337226">
                <a:moveTo>
                  <a:pt x="1246067" y="0"/>
                </a:moveTo>
                <a:cubicBezTo>
                  <a:pt x="1288100" y="0"/>
                  <a:pt x="1322175" y="34075"/>
                  <a:pt x="1322175" y="76108"/>
                </a:cubicBezTo>
                <a:lnTo>
                  <a:pt x="1322175" y="261119"/>
                </a:lnTo>
                <a:cubicBezTo>
                  <a:pt x="1322175" y="303152"/>
                  <a:pt x="1288100" y="337227"/>
                  <a:pt x="1246067" y="337227"/>
                </a:cubicBezTo>
                <a:lnTo>
                  <a:pt x="76108" y="337227"/>
                </a:lnTo>
                <a:cubicBezTo>
                  <a:pt x="34075" y="337227"/>
                  <a:pt x="0" y="303152"/>
                  <a:pt x="0" y="261119"/>
                </a:cubicBezTo>
                <a:lnTo>
                  <a:pt x="0" y="76108"/>
                </a:lnTo>
                <a:cubicBezTo>
                  <a:pt x="0" y="34075"/>
                  <a:pt x="34075" y="0"/>
                  <a:pt x="76108" y="0"/>
                </a:cubicBezTo>
                <a:close/>
              </a:path>
            </a:pathLst>
          </a:custGeom>
          <a:solidFill>
            <a:srgbClr val="527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gh Medium" pitchFamily="2" charset="-52"/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1AF59D70-EAD7-4C7B-A1B1-4F48CE29AA02}"/>
              </a:ext>
            </a:extLst>
          </p:cNvPr>
          <p:cNvSpPr txBox="1"/>
          <p:nvPr/>
        </p:nvSpPr>
        <p:spPr>
          <a:xfrm>
            <a:off x="1715644" y="1033006"/>
            <a:ext cx="843501" cy="340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spc="0" baseline="0">
                <a:solidFill>
                  <a:srgbClr val="FFFFFF"/>
                </a:solidFill>
                <a:latin typeface="Gogh Bold" pitchFamily="2" charset="-52"/>
                <a:sym typeface="Gogh"/>
                <a:rtl val="0"/>
              </a:rPr>
              <a:t>ТРЕКИ</a:t>
            </a:r>
          </a:p>
        </p:txBody>
      </p:sp>
      <p:grpSp>
        <p:nvGrpSpPr>
          <p:cNvPr id="292" name="Рисунок 3">
            <a:extLst>
              <a:ext uri="{FF2B5EF4-FFF2-40B4-BE49-F238E27FC236}">
                <a16:creationId xmlns:a16="http://schemas.microsoft.com/office/drawing/2014/main" id="{25564021-19FC-4EB1-9E7C-347E9D127F0F}"/>
              </a:ext>
            </a:extLst>
          </p:cNvPr>
          <p:cNvGrpSpPr/>
          <p:nvPr/>
        </p:nvGrpSpPr>
        <p:grpSpPr>
          <a:xfrm>
            <a:off x="575505" y="1722241"/>
            <a:ext cx="3571999" cy="4158577"/>
            <a:chOff x="5048552" y="1625323"/>
            <a:chExt cx="3510506" cy="4158577"/>
          </a:xfrm>
        </p:grpSpPr>
        <p:grpSp>
          <p:nvGrpSpPr>
            <p:cNvPr id="293" name="Рисунок 3">
              <a:extLst>
                <a:ext uri="{FF2B5EF4-FFF2-40B4-BE49-F238E27FC236}">
                  <a16:creationId xmlns:a16="http://schemas.microsoft.com/office/drawing/2014/main" id="{852E89CC-D1AF-4D70-B2BB-492F187E0271}"/>
                </a:ext>
              </a:extLst>
            </p:cNvPr>
            <p:cNvGrpSpPr/>
            <p:nvPr/>
          </p:nvGrpSpPr>
          <p:grpSpPr>
            <a:xfrm>
              <a:off x="5051183" y="4070710"/>
              <a:ext cx="1896577" cy="806872"/>
              <a:chOff x="5051183" y="4070710"/>
              <a:chExt cx="1896577" cy="806872"/>
            </a:xfrm>
          </p:grpSpPr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BBA0CAB0-F446-4888-9634-D2C2736BB62B}"/>
                  </a:ext>
                </a:extLst>
              </p:cNvPr>
              <p:cNvSpPr txBox="1"/>
              <p:nvPr/>
            </p:nvSpPr>
            <p:spPr>
              <a:xfrm>
                <a:off x="5226314" y="4327300"/>
                <a:ext cx="1459054" cy="32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5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реклама и PR</a:t>
                </a:r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6CA62613-3D0B-4081-B018-849F7881C441}"/>
                  </a:ext>
                </a:extLst>
              </p:cNvPr>
              <p:cNvSpPr txBox="1"/>
              <p:nvPr/>
            </p:nvSpPr>
            <p:spPr>
              <a:xfrm>
                <a:off x="5226314" y="4555186"/>
                <a:ext cx="825867" cy="32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5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медиа</a:t>
                </a: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6B51E9AE-7728-4791-B141-EBA22AAEF776}"/>
                  </a:ext>
                </a:extLst>
              </p:cNvPr>
              <p:cNvSpPr txBox="1"/>
              <p:nvPr/>
            </p:nvSpPr>
            <p:spPr>
              <a:xfrm>
                <a:off x="5230623" y="4070710"/>
                <a:ext cx="1717137" cy="295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323" spc="0" baseline="0" dirty="0">
                    <a:solidFill>
                      <a:srgbClr val="527FFF"/>
                    </a:solidFill>
                    <a:latin typeface="Gogh Bold" pitchFamily="2" charset="-52"/>
                    <a:sym typeface="Gogh"/>
                    <a:rtl val="0"/>
                  </a:rPr>
                  <a:t>КОММУНИКАЦИИ</a:t>
                </a:r>
              </a:p>
            </p:txBody>
          </p:sp>
          <p:sp>
            <p:nvSpPr>
              <p:cNvPr id="297" name="Полилиния: фигура 296">
                <a:extLst>
                  <a:ext uri="{FF2B5EF4-FFF2-40B4-BE49-F238E27FC236}">
                    <a16:creationId xmlns:a16="http://schemas.microsoft.com/office/drawing/2014/main" id="{79D9B456-5830-4E1D-BE22-F136DBC2F2C3}"/>
                  </a:ext>
                </a:extLst>
              </p:cNvPr>
              <p:cNvSpPr/>
              <p:nvPr/>
            </p:nvSpPr>
            <p:spPr>
              <a:xfrm>
                <a:off x="5051183" y="4107259"/>
                <a:ext cx="172617" cy="172451"/>
              </a:xfrm>
              <a:custGeom>
                <a:avLst/>
                <a:gdLst>
                  <a:gd name="connsiteX0" fmla="*/ 124582 w 172617"/>
                  <a:gd name="connsiteY0" fmla="*/ 9022 h 172451"/>
                  <a:gd name="connsiteX1" fmla="*/ 163658 w 172617"/>
                  <a:gd name="connsiteY1" fmla="*/ 124572 h 172451"/>
                  <a:gd name="connsiteX2" fmla="*/ 48036 w 172617"/>
                  <a:gd name="connsiteY2" fmla="*/ 163429 h 172451"/>
                  <a:gd name="connsiteX3" fmla="*/ 8959 w 172617"/>
                  <a:gd name="connsiteY3" fmla="*/ 47880 h 172451"/>
                  <a:gd name="connsiteX4" fmla="*/ 124582 w 172617"/>
                  <a:gd name="connsiteY4" fmla="*/ 9022 h 17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17" h="172451">
                    <a:moveTo>
                      <a:pt x="124582" y="9022"/>
                    </a:moveTo>
                    <a:cubicBezTo>
                      <a:pt x="167310" y="30204"/>
                      <a:pt x="184767" y="81917"/>
                      <a:pt x="163658" y="124572"/>
                    </a:cubicBezTo>
                    <a:cubicBezTo>
                      <a:pt x="142550" y="167228"/>
                      <a:pt x="90764" y="184611"/>
                      <a:pt x="48036" y="163429"/>
                    </a:cubicBezTo>
                    <a:cubicBezTo>
                      <a:pt x="5307" y="142248"/>
                      <a:pt x="-12150" y="90535"/>
                      <a:pt x="8959" y="47880"/>
                    </a:cubicBezTo>
                    <a:cubicBezTo>
                      <a:pt x="30068" y="5224"/>
                      <a:pt x="81853" y="-12159"/>
                      <a:pt x="124582" y="9022"/>
                    </a:cubicBezTo>
                  </a:path>
                </a:pathLst>
              </a:custGeom>
              <a:solidFill>
                <a:srgbClr val="4F80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Gogh Medium" pitchFamily="2" charset="-52"/>
                </a:endParaRPr>
              </a:p>
            </p:txBody>
          </p:sp>
        </p:grpSp>
        <p:grpSp>
          <p:nvGrpSpPr>
            <p:cNvPr id="298" name="Рисунок 3">
              <a:extLst>
                <a:ext uri="{FF2B5EF4-FFF2-40B4-BE49-F238E27FC236}">
                  <a16:creationId xmlns:a16="http://schemas.microsoft.com/office/drawing/2014/main" id="{62BF7F6A-34F4-45C1-917C-D29FAEACFAB2}"/>
                </a:ext>
              </a:extLst>
            </p:cNvPr>
            <p:cNvGrpSpPr/>
            <p:nvPr/>
          </p:nvGrpSpPr>
          <p:grpSpPr>
            <a:xfrm>
              <a:off x="5052278" y="2934059"/>
              <a:ext cx="2780673" cy="1050803"/>
              <a:chOff x="5052278" y="2934059"/>
              <a:chExt cx="2780673" cy="1050803"/>
            </a:xfrm>
          </p:grpSpPr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7ED2DD65-6E00-4D4C-9B1C-9FE77FDB2A2B}"/>
                  </a:ext>
                </a:extLst>
              </p:cNvPr>
              <p:cNvSpPr txBox="1"/>
              <p:nvPr/>
            </p:nvSpPr>
            <p:spPr>
              <a:xfrm>
                <a:off x="5240705" y="3172389"/>
                <a:ext cx="2063385" cy="32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5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к</a:t>
                </a:r>
                <a:r>
                  <a:rPr lang="ru-RU" sz="1495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инопроизводство </a:t>
                </a:r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E73F8D36-EEFC-4DDC-A387-6D979F3D849B}"/>
                  </a:ext>
                </a:extLst>
              </p:cNvPr>
              <p:cNvSpPr txBox="1"/>
              <p:nvPr/>
            </p:nvSpPr>
            <p:spPr>
              <a:xfrm>
                <a:off x="5240705" y="3400275"/>
                <a:ext cx="1502334" cy="32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5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м</a:t>
                </a:r>
                <a:r>
                  <a:rPr lang="ru-RU" sz="1495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узыкальная </a:t>
                </a:r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43729934-BF57-46D0-BEFB-8E2AEE8D7115}"/>
                  </a:ext>
                </a:extLst>
              </p:cNvPr>
              <p:cNvSpPr txBox="1"/>
              <p:nvPr/>
            </p:nvSpPr>
            <p:spPr>
              <a:xfrm>
                <a:off x="6330618" y="3405876"/>
                <a:ext cx="1502333" cy="32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ru-RU" sz="1495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индустрия </a:t>
                </a:r>
              </a:p>
            </p:txBody>
          </p:sp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B7F28B20-D4A0-494A-BB3B-9D78C1A8A6EB}"/>
                  </a:ext>
                </a:extLst>
              </p:cNvPr>
              <p:cNvSpPr txBox="1"/>
              <p:nvPr/>
            </p:nvSpPr>
            <p:spPr>
              <a:xfrm>
                <a:off x="5237240" y="3650762"/>
                <a:ext cx="1534394" cy="32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5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с</a:t>
                </a:r>
                <a:r>
                  <a:rPr lang="ru-RU" sz="1495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овременное </a:t>
                </a:r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61B49FF7-14C9-4CAD-918C-5EEF578048C8}"/>
                  </a:ext>
                </a:extLst>
              </p:cNvPr>
              <p:cNvSpPr txBox="1"/>
              <p:nvPr/>
            </p:nvSpPr>
            <p:spPr>
              <a:xfrm>
                <a:off x="6330618" y="3662466"/>
                <a:ext cx="1159292" cy="32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5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искусство</a:t>
                </a:r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F8C8782D-D05C-43FB-BC31-C85D0C8D9E40}"/>
                  </a:ext>
                </a:extLst>
              </p:cNvPr>
              <p:cNvSpPr txBox="1"/>
              <p:nvPr/>
            </p:nvSpPr>
            <p:spPr>
              <a:xfrm>
                <a:off x="5242531" y="2934059"/>
                <a:ext cx="1255472" cy="295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323" spc="0" baseline="0" dirty="0">
                    <a:solidFill>
                      <a:srgbClr val="527FFF"/>
                    </a:solidFill>
                    <a:latin typeface="Gogh Bold" pitchFamily="2" charset="-52"/>
                    <a:sym typeface="Gogh"/>
                    <a:rtl val="0"/>
                  </a:rPr>
                  <a:t>ИСКУССТВО</a:t>
                </a:r>
              </a:p>
            </p:txBody>
          </p:sp>
          <p:sp>
            <p:nvSpPr>
              <p:cNvPr id="305" name="Полилиния: фигура 304">
                <a:extLst>
                  <a:ext uri="{FF2B5EF4-FFF2-40B4-BE49-F238E27FC236}">
                    <a16:creationId xmlns:a16="http://schemas.microsoft.com/office/drawing/2014/main" id="{36A957B5-CA37-4E4A-8D54-8EDE5D38C96B}"/>
                  </a:ext>
                </a:extLst>
              </p:cNvPr>
              <p:cNvSpPr/>
              <p:nvPr/>
            </p:nvSpPr>
            <p:spPr>
              <a:xfrm>
                <a:off x="5052278" y="2985504"/>
                <a:ext cx="172617" cy="172451"/>
              </a:xfrm>
              <a:custGeom>
                <a:avLst/>
                <a:gdLst>
                  <a:gd name="connsiteX0" fmla="*/ 124582 w 172617"/>
                  <a:gd name="connsiteY0" fmla="*/ 9022 h 172451"/>
                  <a:gd name="connsiteX1" fmla="*/ 163658 w 172617"/>
                  <a:gd name="connsiteY1" fmla="*/ 124572 h 172451"/>
                  <a:gd name="connsiteX2" fmla="*/ 48036 w 172617"/>
                  <a:gd name="connsiteY2" fmla="*/ 163430 h 172451"/>
                  <a:gd name="connsiteX3" fmla="*/ 8959 w 172617"/>
                  <a:gd name="connsiteY3" fmla="*/ 47880 h 172451"/>
                  <a:gd name="connsiteX4" fmla="*/ 124582 w 172617"/>
                  <a:gd name="connsiteY4" fmla="*/ 9022 h 17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17" h="172451">
                    <a:moveTo>
                      <a:pt x="124582" y="9022"/>
                    </a:moveTo>
                    <a:cubicBezTo>
                      <a:pt x="167310" y="30204"/>
                      <a:pt x="184767" y="81917"/>
                      <a:pt x="163658" y="124572"/>
                    </a:cubicBezTo>
                    <a:cubicBezTo>
                      <a:pt x="142550" y="167228"/>
                      <a:pt x="90764" y="184611"/>
                      <a:pt x="48036" y="163430"/>
                    </a:cubicBezTo>
                    <a:cubicBezTo>
                      <a:pt x="5307" y="142248"/>
                      <a:pt x="-12150" y="90535"/>
                      <a:pt x="8959" y="47880"/>
                    </a:cubicBezTo>
                    <a:cubicBezTo>
                      <a:pt x="30067" y="5224"/>
                      <a:pt x="81853" y="-12159"/>
                      <a:pt x="124582" y="9022"/>
                    </a:cubicBezTo>
                  </a:path>
                </a:pathLst>
              </a:custGeom>
              <a:solidFill>
                <a:srgbClr val="4F80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Gogh Medium" pitchFamily="2" charset="-52"/>
                </a:endParaRPr>
              </a:p>
            </p:txBody>
          </p:sp>
        </p:grpSp>
        <p:grpSp>
          <p:nvGrpSpPr>
            <p:cNvPr id="306" name="Рисунок 3">
              <a:extLst>
                <a:ext uri="{FF2B5EF4-FFF2-40B4-BE49-F238E27FC236}">
                  <a16:creationId xmlns:a16="http://schemas.microsoft.com/office/drawing/2014/main" id="{D2A03C50-4DBD-4A12-8F05-6B47DD9DD26B}"/>
                </a:ext>
              </a:extLst>
            </p:cNvPr>
            <p:cNvGrpSpPr/>
            <p:nvPr/>
          </p:nvGrpSpPr>
          <p:grpSpPr>
            <a:xfrm>
              <a:off x="5048552" y="4930029"/>
              <a:ext cx="3510506" cy="853871"/>
              <a:chOff x="5048552" y="4930029"/>
              <a:chExt cx="3510506" cy="853871"/>
            </a:xfrm>
          </p:grpSpPr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CDA31AAA-A638-449A-84C9-C2C53F3B8536}"/>
                  </a:ext>
                </a:extLst>
              </p:cNvPr>
              <p:cNvSpPr txBox="1"/>
              <p:nvPr/>
            </p:nvSpPr>
            <p:spPr>
              <a:xfrm>
                <a:off x="5223319" y="5187350"/>
                <a:ext cx="1273105" cy="32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5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городские </a:t>
                </a:r>
              </a:p>
            </p:txBody>
          </p:sp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4F93ACF0-7BC6-4F85-BB7C-178AB8DF4408}"/>
                  </a:ext>
                </a:extLst>
              </p:cNvPr>
              <p:cNvSpPr txBox="1"/>
              <p:nvPr/>
            </p:nvSpPr>
            <p:spPr>
              <a:xfrm>
                <a:off x="6102240" y="5192109"/>
                <a:ext cx="1612942" cy="32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5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исследования </a:t>
                </a:r>
              </a:p>
            </p:txBody>
          </p:sp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BC9564C7-26D5-4AFD-88B2-1FC92221C427}"/>
                  </a:ext>
                </a:extLst>
              </p:cNvPr>
              <p:cNvSpPr txBox="1"/>
              <p:nvPr/>
            </p:nvSpPr>
            <p:spPr>
              <a:xfrm>
                <a:off x="5221169" y="5454974"/>
                <a:ext cx="1645002" cy="32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5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архитектура и </a:t>
                </a:r>
              </a:p>
            </p:txBody>
          </p:sp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1E9DDFB5-5B0E-4534-9F1E-2306714B1B31}"/>
                  </a:ext>
                </a:extLst>
              </p:cNvPr>
              <p:cNvSpPr txBox="1"/>
              <p:nvPr/>
            </p:nvSpPr>
            <p:spPr>
              <a:xfrm>
                <a:off x="6372241" y="5461504"/>
                <a:ext cx="2186817" cy="32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5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градостроительство</a:t>
                </a:r>
              </a:p>
            </p:txBody>
          </p:sp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B7DE64F4-AE5C-432F-B6AD-EFCE18E3942C}"/>
                  </a:ext>
                </a:extLst>
              </p:cNvPr>
              <p:cNvSpPr txBox="1"/>
              <p:nvPr/>
            </p:nvSpPr>
            <p:spPr>
              <a:xfrm>
                <a:off x="5231792" y="4930029"/>
                <a:ext cx="1487908" cy="295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323" spc="0" baseline="0" dirty="0">
                    <a:solidFill>
                      <a:srgbClr val="527FFF"/>
                    </a:solidFill>
                    <a:latin typeface="Gogh Bold" pitchFamily="2" charset="-52"/>
                    <a:sym typeface="Gogh"/>
                    <a:rtl val="0"/>
                  </a:rPr>
                  <a:t>УРБАНИСТИКА</a:t>
                </a:r>
              </a:p>
            </p:txBody>
          </p:sp>
          <p:sp>
            <p:nvSpPr>
              <p:cNvPr id="312" name="Полилиния: фигура 311">
                <a:extLst>
                  <a:ext uri="{FF2B5EF4-FFF2-40B4-BE49-F238E27FC236}">
                    <a16:creationId xmlns:a16="http://schemas.microsoft.com/office/drawing/2014/main" id="{0A88827A-97F9-40AB-9F8A-162CE2ADB4F0}"/>
                  </a:ext>
                </a:extLst>
              </p:cNvPr>
              <p:cNvSpPr/>
              <p:nvPr/>
            </p:nvSpPr>
            <p:spPr>
              <a:xfrm>
                <a:off x="5048552" y="4965510"/>
                <a:ext cx="172617" cy="172451"/>
              </a:xfrm>
              <a:custGeom>
                <a:avLst/>
                <a:gdLst>
                  <a:gd name="connsiteX0" fmla="*/ 124582 w 172617"/>
                  <a:gd name="connsiteY0" fmla="*/ 9022 h 172451"/>
                  <a:gd name="connsiteX1" fmla="*/ 163658 w 172617"/>
                  <a:gd name="connsiteY1" fmla="*/ 124572 h 172451"/>
                  <a:gd name="connsiteX2" fmla="*/ 48036 w 172617"/>
                  <a:gd name="connsiteY2" fmla="*/ 163429 h 172451"/>
                  <a:gd name="connsiteX3" fmla="*/ 8959 w 172617"/>
                  <a:gd name="connsiteY3" fmla="*/ 47880 h 172451"/>
                  <a:gd name="connsiteX4" fmla="*/ 124582 w 172617"/>
                  <a:gd name="connsiteY4" fmla="*/ 9022 h 17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17" h="172451">
                    <a:moveTo>
                      <a:pt x="124582" y="9022"/>
                    </a:moveTo>
                    <a:cubicBezTo>
                      <a:pt x="167310" y="30204"/>
                      <a:pt x="184767" y="81917"/>
                      <a:pt x="163658" y="124572"/>
                    </a:cubicBezTo>
                    <a:cubicBezTo>
                      <a:pt x="142550" y="167228"/>
                      <a:pt x="90764" y="184611"/>
                      <a:pt x="48036" y="163429"/>
                    </a:cubicBezTo>
                    <a:cubicBezTo>
                      <a:pt x="5307" y="142248"/>
                      <a:pt x="-12150" y="90535"/>
                      <a:pt x="8959" y="47880"/>
                    </a:cubicBezTo>
                    <a:cubicBezTo>
                      <a:pt x="30067" y="5224"/>
                      <a:pt x="81853" y="-12159"/>
                      <a:pt x="124582" y="9022"/>
                    </a:cubicBezTo>
                  </a:path>
                </a:pathLst>
              </a:custGeom>
              <a:solidFill>
                <a:srgbClr val="4F80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Gogh Medium" pitchFamily="2" charset="-52"/>
                </a:endParaRPr>
              </a:p>
            </p:txBody>
          </p:sp>
        </p:grpSp>
        <p:grpSp>
          <p:nvGrpSpPr>
            <p:cNvPr id="313" name="Рисунок 3">
              <a:extLst>
                <a:ext uri="{FF2B5EF4-FFF2-40B4-BE49-F238E27FC236}">
                  <a16:creationId xmlns:a16="http://schemas.microsoft.com/office/drawing/2014/main" id="{0E234092-AD48-4337-9F40-6FD669518C1D}"/>
                </a:ext>
              </a:extLst>
            </p:cNvPr>
            <p:cNvGrpSpPr/>
            <p:nvPr/>
          </p:nvGrpSpPr>
          <p:grpSpPr>
            <a:xfrm>
              <a:off x="5052279" y="1625323"/>
              <a:ext cx="2126270" cy="1251615"/>
              <a:chOff x="5052279" y="1625323"/>
              <a:chExt cx="2126270" cy="1251615"/>
            </a:xfrm>
          </p:grpSpPr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945B3930-0085-49E1-A6D0-9B351911DC13}"/>
                  </a:ext>
                </a:extLst>
              </p:cNvPr>
              <p:cNvSpPr txBox="1"/>
              <p:nvPr/>
            </p:nvSpPr>
            <p:spPr>
              <a:xfrm>
                <a:off x="5253633" y="1625323"/>
                <a:ext cx="926857" cy="295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323" spc="0" baseline="0" dirty="0">
                    <a:solidFill>
                      <a:srgbClr val="527FFF"/>
                    </a:solidFill>
                    <a:latin typeface="Gogh Bold" pitchFamily="2" charset="-52"/>
                    <a:sym typeface="Gogh"/>
                    <a:rtl val="0"/>
                  </a:rPr>
                  <a:t>ДИЗАЙН</a:t>
                </a:r>
              </a:p>
            </p:txBody>
          </p:sp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B32E2A0C-3BEF-4E89-839D-4DF69BDB4C71}"/>
                  </a:ext>
                </a:extLst>
              </p:cNvPr>
              <p:cNvSpPr txBox="1"/>
              <p:nvPr/>
            </p:nvSpPr>
            <p:spPr>
              <a:xfrm>
                <a:off x="5241800" y="1870885"/>
                <a:ext cx="1822935" cy="32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5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п</a:t>
                </a:r>
                <a:r>
                  <a:rPr lang="ru-RU" sz="1495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ромышленный </a:t>
                </a:r>
              </a:p>
            </p:txBody>
          </p:sp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4C31937D-21A7-4A3B-A864-D3628581D4B7}"/>
                  </a:ext>
                </a:extLst>
              </p:cNvPr>
              <p:cNvSpPr txBox="1"/>
              <p:nvPr/>
            </p:nvSpPr>
            <p:spPr>
              <a:xfrm>
                <a:off x="5241800" y="2098770"/>
                <a:ext cx="1936749" cy="32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5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м</a:t>
                </a:r>
                <a:r>
                  <a:rPr lang="ru-RU" sz="1495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ультимедийный </a:t>
                </a:r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8B43FE83-E20E-41D9-8D6B-8729D83B5E46}"/>
                  </a:ext>
                </a:extLst>
              </p:cNvPr>
              <p:cNvSpPr txBox="1"/>
              <p:nvPr/>
            </p:nvSpPr>
            <p:spPr>
              <a:xfrm>
                <a:off x="5241800" y="2326656"/>
                <a:ext cx="1491114" cy="32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5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г</a:t>
                </a:r>
                <a:r>
                  <a:rPr lang="ru-RU" sz="1495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рафический </a:t>
                </a:r>
              </a:p>
            </p:txBody>
          </p: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95E9444A-516E-454C-ACE7-739BDEFC0230}"/>
                  </a:ext>
                </a:extLst>
              </p:cNvPr>
              <p:cNvSpPr txBox="1"/>
              <p:nvPr/>
            </p:nvSpPr>
            <p:spPr>
              <a:xfrm>
                <a:off x="5241800" y="2554542"/>
                <a:ext cx="679994" cy="32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1495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м</a:t>
                </a:r>
                <a:r>
                  <a:rPr lang="ru-RU" sz="1495" spc="0" baseline="0" dirty="0">
                    <a:solidFill>
                      <a:srgbClr val="262D62"/>
                    </a:solidFill>
                    <a:latin typeface="Gogh Medium" pitchFamily="2" charset="-52"/>
                    <a:sym typeface="Gogh"/>
                    <a:rtl val="0"/>
                  </a:rPr>
                  <a:t>ода</a:t>
                </a:r>
              </a:p>
            </p:txBody>
          </p:sp>
          <p:sp>
            <p:nvSpPr>
              <p:cNvPr id="320" name="Полилиния: фигура 319">
                <a:extLst>
                  <a:ext uri="{FF2B5EF4-FFF2-40B4-BE49-F238E27FC236}">
                    <a16:creationId xmlns:a16="http://schemas.microsoft.com/office/drawing/2014/main" id="{FF76AF0B-0E96-4B54-B755-FA812A013287}"/>
                  </a:ext>
                </a:extLst>
              </p:cNvPr>
              <p:cNvSpPr/>
              <p:nvPr/>
            </p:nvSpPr>
            <p:spPr>
              <a:xfrm>
                <a:off x="5052279" y="1676401"/>
                <a:ext cx="172617" cy="172452"/>
              </a:xfrm>
              <a:custGeom>
                <a:avLst/>
                <a:gdLst>
                  <a:gd name="connsiteX0" fmla="*/ 124582 w 172617"/>
                  <a:gd name="connsiteY0" fmla="*/ 9022 h 172451"/>
                  <a:gd name="connsiteX1" fmla="*/ 163658 w 172617"/>
                  <a:gd name="connsiteY1" fmla="*/ 124572 h 172451"/>
                  <a:gd name="connsiteX2" fmla="*/ 48036 w 172617"/>
                  <a:gd name="connsiteY2" fmla="*/ 163430 h 172451"/>
                  <a:gd name="connsiteX3" fmla="*/ 8959 w 172617"/>
                  <a:gd name="connsiteY3" fmla="*/ 47880 h 172451"/>
                  <a:gd name="connsiteX4" fmla="*/ 124582 w 172617"/>
                  <a:gd name="connsiteY4" fmla="*/ 9022 h 17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17" h="172451">
                    <a:moveTo>
                      <a:pt x="124582" y="9022"/>
                    </a:moveTo>
                    <a:cubicBezTo>
                      <a:pt x="167310" y="30204"/>
                      <a:pt x="184767" y="81917"/>
                      <a:pt x="163658" y="124572"/>
                    </a:cubicBezTo>
                    <a:cubicBezTo>
                      <a:pt x="142550" y="167228"/>
                      <a:pt x="90764" y="184611"/>
                      <a:pt x="48036" y="163430"/>
                    </a:cubicBezTo>
                    <a:cubicBezTo>
                      <a:pt x="5307" y="142248"/>
                      <a:pt x="-12150" y="90535"/>
                      <a:pt x="8959" y="47880"/>
                    </a:cubicBezTo>
                    <a:cubicBezTo>
                      <a:pt x="30067" y="5224"/>
                      <a:pt x="81853" y="-12159"/>
                      <a:pt x="124582" y="9022"/>
                    </a:cubicBezTo>
                  </a:path>
                </a:pathLst>
              </a:custGeom>
              <a:solidFill>
                <a:srgbClr val="4F80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Gogh Medium" pitchFamily="2" charset="-52"/>
                </a:endParaRPr>
              </a:p>
            </p:txBody>
          </p:sp>
        </p:grpSp>
      </p:grpSp>
      <p:sp>
        <p:nvSpPr>
          <p:cNvPr id="5" name="Полилиния: фигура 321">
            <a:extLst>
              <a:ext uri="{FF2B5EF4-FFF2-40B4-BE49-F238E27FC236}">
                <a16:creationId xmlns:a16="http://schemas.microsoft.com/office/drawing/2014/main" id="{92718B7D-F316-6961-911A-30CEE1E75F1E}"/>
              </a:ext>
            </a:extLst>
          </p:cNvPr>
          <p:cNvSpPr/>
          <p:nvPr/>
        </p:nvSpPr>
        <p:spPr>
          <a:xfrm>
            <a:off x="4560092" y="1192087"/>
            <a:ext cx="6565108" cy="2399616"/>
          </a:xfrm>
          <a:custGeom>
            <a:avLst/>
            <a:gdLst>
              <a:gd name="connsiteX0" fmla="*/ 1827501 w 2005022"/>
              <a:gd name="connsiteY0" fmla="*/ 0 h 4005408"/>
              <a:gd name="connsiteX1" fmla="*/ 2005022 w 2005022"/>
              <a:gd name="connsiteY1" fmla="*/ 177521 h 4005408"/>
              <a:gd name="connsiteX2" fmla="*/ 2005022 w 2005022"/>
              <a:gd name="connsiteY2" fmla="*/ 3827888 h 4005408"/>
              <a:gd name="connsiteX3" fmla="*/ 1827501 w 2005022"/>
              <a:gd name="connsiteY3" fmla="*/ 4005409 h 4005408"/>
              <a:gd name="connsiteX4" fmla="*/ 177520 w 2005022"/>
              <a:gd name="connsiteY4" fmla="*/ 4005409 h 4005408"/>
              <a:gd name="connsiteX5" fmla="*/ -1 w 2005022"/>
              <a:gd name="connsiteY5" fmla="*/ 3827888 h 4005408"/>
              <a:gd name="connsiteX6" fmla="*/ -1 w 2005022"/>
              <a:gd name="connsiteY6" fmla="*/ 177521 h 4005408"/>
              <a:gd name="connsiteX7" fmla="*/ 177520 w 2005022"/>
              <a:gd name="connsiteY7" fmla="*/ 0 h 400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5022" h="4005408">
                <a:moveTo>
                  <a:pt x="1827501" y="0"/>
                </a:moveTo>
                <a:cubicBezTo>
                  <a:pt x="1925543" y="0"/>
                  <a:pt x="2005022" y="79479"/>
                  <a:pt x="2005022" y="177521"/>
                </a:cubicBezTo>
                <a:lnTo>
                  <a:pt x="2005022" y="3827888"/>
                </a:lnTo>
                <a:cubicBezTo>
                  <a:pt x="2005022" y="3925930"/>
                  <a:pt x="1925543" y="4005409"/>
                  <a:pt x="1827501" y="4005409"/>
                </a:cubicBezTo>
                <a:lnTo>
                  <a:pt x="177520" y="4005409"/>
                </a:lnTo>
                <a:cubicBezTo>
                  <a:pt x="79478" y="4005409"/>
                  <a:pt x="-1" y="3925930"/>
                  <a:pt x="-1" y="3827888"/>
                </a:cubicBezTo>
                <a:lnTo>
                  <a:pt x="-1" y="177521"/>
                </a:lnTo>
                <a:cubicBezTo>
                  <a:pt x="-1" y="79479"/>
                  <a:pt x="79478" y="0"/>
                  <a:pt x="177520" y="0"/>
                </a:cubicBezTo>
                <a:close/>
              </a:path>
            </a:pathLst>
          </a:custGeom>
          <a:solidFill>
            <a:srgbClr val="F2F2F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Gogh Medium" pitchFamily="2" charset="-52"/>
            </a:endParaRPr>
          </a:p>
        </p:txBody>
      </p:sp>
      <p:sp>
        <p:nvSpPr>
          <p:cNvPr id="6" name="Полилиния: фигура 323">
            <a:extLst>
              <a:ext uri="{FF2B5EF4-FFF2-40B4-BE49-F238E27FC236}">
                <a16:creationId xmlns:a16="http://schemas.microsoft.com/office/drawing/2014/main" id="{7A3064EB-1446-72F0-2F70-DC01A0ACB1EF}"/>
              </a:ext>
            </a:extLst>
          </p:cNvPr>
          <p:cNvSpPr/>
          <p:nvPr/>
        </p:nvSpPr>
        <p:spPr>
          <a:xfrm>
            <a:off x="6187594" y="1041914"/>
            <a:ext cx="1860058" cy="334399"/>
          </a:xfrm>
          <a:custGeom>
            <a:avLst/>
            <a:gdLst>
              <a:gd name="connsiteX0" fmla="*/ 1235620 w 1311090"/>
              <a:gd name="connsiteY0" fmla="*/ 0 h 334399"/>
              <a:gd name="connsiteX1" fmla="*/ 1311091 w 1311090"/>
              <a:gd name="connsiteY1" fmla="*/ 75470 h 334399"/>
              <a:gd name="connsiteX2" fmla="*/ 1311091 w 1311090"/>
              <a:gd name="connsiteY2" fmla="*/ 258930 h 334399"/>
              <a:gd name="connsiteX3" fmla="*/ 1235620 w 1311090"/>
              <a:gd name="connsiteY3" fmla="*/ 334400 h 334399"/>
              <a:gd name="connsiteX4" fmla="*/ 75470 w 1311090"/>
              <a:gd name="connsiteY4" fmla="*/ 334400 h 334399"/>
              <a:gd name="connsiteX5" fmla="*/ -1 w 1311090"/>
              <a:gd name="connsiteY5" fmla="*/ 258930 h 334399"/>
              <a:gd name="connsiteX6" fmla="*/ -1 w 1311090"/>
              <a:gd name="connsiteY6" fmla="*/ 75470 h 334399"/>
              <a:gd name="connsiteX7" fmla="*/ 75470 w 1311090"/>
              <a:gd name="connsiteY7" fmla="*/ 0 h 33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1090" h="334399">
                <a:moveTo>
                  <a:pt x="1235620" y="0"/>
                </a:moveTo>
                <a:cubicBezTo>
                  <a:pt x="1277301" y="0"/>
                  <a:pt x="1311091" y="33789"/>
                  <a:pt x="1311091" y="75470"/>
                </a:cubicBezTo>
                <a:lnTo>
                  <a:pt x="1311091" y="258930"/>
                </a:lnTo>
                <a:cubicBezTo>
                  <a:pt x="1311091" y="300611"/>
                  <a:pt x="1277302" y="334400"/>
                  <a:pt x="1235620" y="334400"/>
                </a:cubicBezTo>
                <a:lnTo>
                  <a:pt x="75470" y="334400"/>
                </a:lnTo>
                <a:cubicBezTo>
                  <a:pt x="33789" y="334400"/>
                  <a:pt x="-1" y="300611"/>
                  <a:pt x="-1" y="258930"/>
                </a:cubicBezTo>
                <a:lnTo>
                  <a:pt x="-1" y="75470"/>
                </a:lnTo>
                <a:cubicBezTo>
                  <a:pt x="-1" y="33789"/>
                  <a:pt x="33788" y="0"/>
                  <a:pt x="75470" y="0"/>
                </a:cubicBezTo>
                <a:close/>
              </a:path>
            </a:pathLst>
          </a:custGeom>
          <a:solidFill>
            <a:srgbClr val="527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gh Medium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3B44C-5DC7-65DE-E682-F89AC6915F61}"/>
              </a:ext>
            </a:extLst>
          </p:cNvPr>
          <p:cNvSpPr txBox="1"/>
          <p:nvPr/>
        </p:nvSpPr>
        <p:spPr>
          <a:xfrm>
            <a:off x="6337409" y="1032281"/>
            <a:ext cx="1560427" cy="338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597" spc="0" baseline="0" dirty="0">
                <a:solidFill>
                  <a:srgbClr val="FFFFFF"/>
                </a:solidFill>
                <a:latin typeface="Gogh Bold" pitchFamily="2" charset="-52"/>
                <a:sym typeface="Gogh"/>
                <a:rtl val="0"/>
              </a:rPr>
              <a:t>УНИВЕРСИТЕТЫ</a:t>
            </a: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04A1C8A7-A8CC-76CB-C19A-2DF3227EC90D}"/>
              </a:ext>
            </a:extLst>
          </p:cNvPr>
          <p:cNvSpPr txBox="1"/>
          <p:nvPr/>
        </p:nvSpPr>
        <p:spPr>
          <a:xfrm>
            <a:off x="4652000" y="1676556"/>
            <a:ext cx="624460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en" sz="1400" b="1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Universal University </a:t>
            </a:r>
            <a:r>
              <a:rPr lang="ru-RU" sz="1400" b="1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- Архитектурная школа «МАРШ» и Британская высшая школа дизайна 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Московский архитектурный институт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Школа дизайна НИУ ВШЭ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Московский центр урбанистики МГУ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Российский государственный художественно-промышленный университет им. С. Г. Строганова</a:t>
            </a: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4DA23191-5ADB-AFBC-FCFE-83717EB73FA5}"/>
              </a:ext>
            </a:extLst>
          </p:cNvPr>
          <p:cNvSpPr txBox="1"/>
          <p:nvPr/>
        </p:nvSpPr>
        <p:spPr>
          <a:xfrm>
            <a:off x="9004200" y="4453948"/>
            <a:ext cx="333037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buClr>
                <a:srgbClr val="527FFF"/>
              </a:buClr>
              <a:buSzPct val="130000"/>
            </a:pPr>
            <a:r>
              <a:rPr lang="ru-RU" sz="16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FAFB5D-CC92-DF32-3AD4-4247788D4778}"/>
              </a:ext>
            </a:extLst>
          </p:cNvPr>
          <p:cNvSpPr txBox="1"/>
          <p:nvPr/>
        </p:nvSpPr>
        <p:spPr>
          <a:xfrm>
            <a:off x="11799543" y="6391308"/>
            <a:ext cx="73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188164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Box 368">
            <a:extLst>
              <a:ext uri="{FF2B5EF4-FFF2-40B4-BE49-F238E27FC236}">
                <a16:creationId xmlns:a16="http://schemas.microsoft.com/office/drawing/2014/main" id="{6C7A0F86-B93B-49F6-858E-1D80B8CAF455}"/>
              </a:ext>
            </a:extLst>
          </p:cNvPr>
          <p:cNvSpPr txBox="1"/>
          <p:nvPr/>
        </p:nvSpPr>
        <p:spPr>
          <a:xfrm>
            <a:off x="190383" y="157619"/>
            <a:ext cx="10606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-5" dirty="0">
                <a:solidFill>
                  <a:srgbClr val="172159"/>
                </a:solidFill>
                <a:latin typeface="Gogh Bold" pitchFamily="2" charset="-52"/>
              </a:rPr>
              <a:t>ИНДУСТРИЯ КОСМОСА</a:t>
            </a:r>
            <a:endParaRPr lang="ru-RU" sz="3600" dirty="0">
              <a:solidFill>
                <a:srgbClr val="172159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grpSp>
        <p:nvGrpSpPr>
          <p:cNvPr id="552" name="Группа 551">
            <a:extLst>
              <a:ext uri="{FF2B5EF4-FFF2-40B4-BE49-F238E27FC236}">
                <a16:creationId xmlns:a16="http://schemas.microsoft.com/office/drawing/2014/main" id="{AB7A2BA2-DC62-480E-8F0B-245F926184B1}"/>
              </a:ext>
            </a:extLst>
          </p:cNvPr>
          <p:cNvGrpSpPr/>
          <p:nvPr/>
        </p:nvGrpSpPr>
        <p:grpSpPr>
          <a:xfrm>
            <a:off x="-2396331" y="987577"/>
            <a:ext cx="6933772" cy="5456788"/>
            <a:chOff x="1413739" y="1155325"/>
            <a:chExt cx="6933772" cy="5456788"/>
          </a:xfrm>
        </p:grpSpPr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32FF0F80-7D34-47E0-8CF2-57D49A363CA2}"/>
                </a:ext>
              </a:extLst>
            </p:cNvPr>
            <p:cNvSpPr txBox="1"/>
            <p:nvPr/>
          </p:nvSpPr>
          <p:spPr>
            <a:xfrm>
              <a:off x="1413739" y="1166899"/>
              <a:ext cx="10743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600" spc="0" baseline="0" dirty="0">
                  <a:solidFill>
                    <a:srgbClr val="FFFFFF"/>
                  </a:solidFill>
                  <a:latin typeface="Gogh Bold" pitchFamily="2" charset="-52"/>
                  <a:sym typeface="Gogh"/>
                  <a:rtl val="0"/>
                </a:rPr>
                <a:t>ТРЕНДЫ</a:t>
              </a:r>
            </a:p>
          </p:txBody>
        </p:sp>
        <p:grpSp>
          <p:nvGrpSpPr>
            <p:cNvPr id="484" name="Рисунок 2">
              <a:extLst>
                <a:ext uri="{FF2B5EF4-FFF2-40B4-BE49-F238E27FC236}">
                  <a16:creationId xmlns:a16="http://schemas.microsoft.com/office/drawing/2014/main" id="{33ED8EEC-D5B4-49B6-9881-D84432A08280}"/>
                </a:ext>
              </a:extLst>
            </p:cNvPr>
            <p:cNvGrpSpPr/>
            <p:nvPr/>
          </p:nvGrpSpPr>
          <p:grpSpPr>
            <a:xfrm>
              <a:off x="4108986" y="1378983"/>
              <a:ext cx="4238525" cy="5233130"/>
              <a:chOff x="4108986" y="1378983"/>
              <a:chExt cx="4238525" cy="5233130"/>
            </a:xfrm>
          </p:grpSpPr>
          <p:sp>
            <p:nvSpPr>
              <p:cNvPr id="485" name="Полилиния: фигура 484">
                <a:extLst>
                  <a:ext uri="{FF2B5EF4-FFF2-40B4-BE49-F238E27FC236}">
                    <a16:creationId xmlns:a16="http://schemas.microsoft.com/office/drawing/2014/main" id="{E8AF1F5C-C322-453C-880E-7B6AC4D17404}"/>
                  </a:ext>
                </a:extLst>
              </p:cNvPr>
              <p:cNvSpPr/>
              <p:nvPr/>
            </p:nvSpPr>
            <p:spPr>
              <a:xfrm>
                <a:off x="4108986" y="1378983"/>
                <a:ext cx="4238525" cy="5233130"/>
              </a:xfrm>
              <a:custGeom>
                <a:avLst/>
                <a:gdLst>
                  <a:gd name="connsiteX0" fmla="*/ 4060103 w 4238525"/>
                  <a:gd name="connsiteY0" fmla="*/ 0 h 5233130"/>
                  <a:gd name="connsiteX1" fmla="*/ 4238525 w 4238525"/>
                  <a:gd name="connsiteY1" fmla="*/ 178422 h 5233130"/>
                  <a:gd name="connsiteX2" fmla="*/ 4238525 w 4238525"/>
                  <a:gd name="connsiteY2" fmla="*/ 5054709 h 5233130"/>
                  <a:gd name="connsiteX3" fmla="*/ 4060103 w 4238525"/>
                  <a:gd name="connsiteY3" fmla="*/ 5233131 h 5233130"/>
                  <a:gd name="connsiteX4" fmla="*/ 178422 w 4238525"/>
                  <a:gd name="connsiteY4" fmla="*/ 5233131 h 5233130"/>
                  <a:gd name="connsiteX5" fmla="*/ 0 w 4238525"/>
                  <a:gd name="connsiteY5" fmla="*/ 5054709 h 5233130"/>
                  <a:gd name="connsiteX6" fmla="*/ 0 w 4238525"/>
                  <a:gd name="connsiteY6" fmla="*/ 178422 h 5233130"/>
                  <a:gd name="connsiteX7" fmla="*/ 178422 w 4238525"/>
                  <a:gd name="connsiteY7" fmla="*/ 0 h 523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8525" h="5233130">
                    <a:moveTo>
                      <a:pt x="4060103" y="0"/>
                    </a:moveTo>
                    <a:cubicBezTo>
                      <a:pt x="4158643" y="0"/>
                      <a:pt x="4238525" y="79882"/>
                      <a:pt x="4238525" y="178422"/>
                    </a:cubicBezTo>
                    <a:lnTo>
                      <a:pt x="4238525" y="5054709"/>
                    </a:lnTo>
                    <a:cubicBezTo>
                      <a:pt x="4238525" y="5153248"/>
                      <a:pt x="4158643" y="5233131"/>
                      <a:pt x="4060103" y="5233131"/>
                    </a:cubicBezTo>
                    <a:lnTo>
                      <a:pt x="178422" y="5233131"/>
                    </a:lnTo>
                    <a:cubicBezTo>
                      <a:pt x="79882" y="5233131"/>
                      <a:pt x="0" y="5153248"/>
                      <a:pt x="0" y="5054709"/>
                    </a:cubicBezTo>
                    <a:lnTo>
                      <a:pt x="0" y="178422"/>
                    </a:lnTo>
                    <a:cubicBezTo>
                      <a:pt x="0" y="79882"/>
                      <a:pt x="79882" y="0"/>
                      <a:pt x="17842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Gogh Medium" pitchFamily="2" charset="-52"/>
                </a:endParaRPr>
              </a:p>
            </p:txBody>
          </p:sp>
          <p:grpSp>
            <p:nvGrpSpPr>
              <p:cNvPr id="486" name="Рисунок 2">
                <a:extLst>
                  <a:ext uri="{FF2B5EF4-FFF2-40B4-BE49-F238E27FC236}">
                    <a16:creationId xmlns:a16="http://schemas.microsoft.com/office/drawing/2014/main" id="{7ED187D7-C25E-4EF4-B506-624DF03D8EEE}"/>
                  </a:ext>
                </a:extLst>
              </p:cNvPr>
              <p:cNvGrpSpPr/>
              <p:nvPr/>
            </p:nvGrpSpPr>
            <p:grpSpPr>
              <a:xfrm>
                <a:off x="4333914" y="1696026"/>
                <a:ext cx="3898536" cy="3594346"/>
                <a:chOff x="4333914" y="1696026"/>
                <a:chExt cx="3898536" cy="3594346"/>
              </a:xfrm>
            </p:grpSpPr>
            <p:grpSp>
              <p:nvGrpSpPr>
                <p:cNvPr id="487" name="Рисунок 2">
                  <a:extLst>
                    <a:ext uri="{FF2B5EF4-FFF2-40B4-BE49-F238E27FC236}">
                      <a16:creationId xmlns:a16="http://schemas.microsoft.com/office/drawing/2014/main" id="{EC67F0C7-A58D-498A-A579-D89E1697E34E}"/>
                    </a:ext>
                  </a:extLst>
                </p:cNvPr>
                <p:cNvGrpSpPr/>
                <p:nvPr/>
              </p:nvGrpSpPr>
              <p:grpSpPr>
                <a:xfrm>
                  <a:off x="4333914" y="1696026"/>
                  <a:ext cx="3898536" cy="1139533"/>
                  <a:chOff x="4333914" y="1696026"/>
                  <a:chExt cx="3898536" cy="1139533"/>
                </a:xfrm>
              </p:grpSpPr>
              <p:sp>
                <p:nvSpPr>
                  <p:cNvPr id="488" name="TextBox 487">
                    <a:extLst>
                      <a:ext uri="{FF2B5EF4-FFF2-40B4-BE49-F238E27FC236}">
                        <a16:creationId xmlns:a16="http://schemas.microsoft.com/office/drawing/2014/main" id="{E58B2444-3777-4E3B-987E-1F88EDA7C357}"/>
                      </a:ext>
                    </a:extLst>
                  </p:cNvPr>
                  <p:cNvSpPr txBox="1"/>
                  <p:nvPr/>
                </p:nvSpPr>
                <p:spPr>
                  <a:xfrm>
                    <a:off x="4527590" y="1902547"/>
                    <a:ext cx="2603598" cy="3040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ru-RU" sz="1376" dirty="0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а</a:t>
                    </a:r>
                    <a:r>
                      <a:rPr lang="ru-RU" sz="1376" spc="0" baseline="0" dirty="0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строномия и астрофизика</a:t>
                    </a:r>
                  </a:p>
                </p:txBody>
              </p:sp>
              <p:sp>
                <p:nvSpPr>
                  <p:cNvPr id="489" name="TextBox 488">
                    <a:extLst>
                      <a:ext uri="{FF2B5EF4-FFF2-40B4-BE49-F238E27FC236}">
                        <a16:creationId xmlns:a16="http://schemas.microsoft.com/office/drawing/2014/main" id="{E20E691C-F695-4C49-AD93-D3B3F2981731}"/>
                      </a:ext>
                    </a:extLst>
                  </p:cNvPr>
                  <p:cNvSpPr txBox="1"/>
                  <p:nvPr/>
                </p:nvSpPr>
                <p:spPr>
                  <a:xfrm>
                    <a:off x="4527590" y="2112198"/>
                    <a:ext cx="2719014" cy="3040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ru-RU" sz="1376" dirty="0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к</a:t>
                    </a:r>
                    <a:r>
                      <a:rPr lang="ru-RU" sz="1376" spc="0" baseline="0" dirty="0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осмическая робототехника</a:t>
                    </a:r>
                  </a:p>
                </p:txBody>
              </p:sp>
              <p:sp>
                <p:nvSpPr>
                  <p:cNvPr id="490" name="TextBox 489">
                    <a:extLst>
                      <a:ext uri="{FF2B5EF4-FFF2-40B4-BE49-F238E27FC236}">
                        <a16:creationId xmlns:a16="http://schemas.microsoft.com/office/drawing/2014/main" id="{FD5DD862-B899-43BC-A08F-CEBA7D45AEB8}"/>
                      </a:ext>
                    </a:extLst>
                  </p:cNvPr>
                  <p:cNvSpPr txBox="1"/>
                  <p:nvPr/>
                </p:nvSpPr>
                <p:spPr>
                  <a:xfrm>
                    <a:off x="4527590" y="2321850"/>
                    <a:ext cx="2533066" cy="3040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ru-RU" sz="1376" dirty="0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п</a:t>
                    </a:r>
                    <a:r>
                      <a:rPr lang="ru-RU" sz="1376" spc="0" baseline="0" dirty="0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оиск астероидов и комет</a:t>
                    </a:r>
                  </a:p>
                </p:txBody>
              </p:sp>
              <p:sp>
                <p:nvSpPr>
                  <p:cNvPr id="491" name="TextBox 490">
                    <a:extLst>
                      <a:ext uri="{FF2B5EF4-FFF2-40B4-BE49-F238E27FC236}">
                        <a16:creationId xmlns:a16="http://schemas.microsoft.com/office/drawing/2014/main" id="{4C9CFB41-A475-4903-9678-C778DB4316FD}"/>
                      </a:ext>
                    </a:extLst>
                  </p:cNvPr>
                  <p:cNvSpPr txBox="1"/>
                  <p:nvPr/>
                </p:nvSpPr>
                <p:spPr>
                  <a:xfrm>
                    <a:off x="4527590" y="2531501"/>
                    <a:ext cx="3704860" cy="3040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ru-RU" sz="1376" dirty="0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п</a:t>
                    </a:r>
                    <a:r>
                      <a:rPr lang="ru-RU" sz="1376" spc="0" baseline="0" dirty="0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оиск полезных ископаемых в космосе</a:t>
                    </a:r>
                  </a:p>
                </p:txBody>
              </p:sp>
              <p:grpSp>
                <p:nvGrpSpPr>
                  <p:cNvPr id="492" name="Рисунок 2">
                    <a:extLst>
                      <a:ext uri="{FF2B5EF4-FFF2-40B4-BE49-F238E27FC236}">
                        <a16:creationId xmlns:a16="http://schemas.microsoft.com/office/drawing/2014/main" id="{CD04B5DF-BC68-4BC9-A174-CA17AB253FFD}"/>
                      </a:ext>
                    </a:extLst>
                  </p:cNvPr>
                  <p:cNvGrpSpPr/>
                  <p:nvPr/>
                </p:nvGrpSpPr>
                <p:grpSpPr>
                  <a:xfrm>
                    <a:off x="4333914" y="1696026"/>
                    <a:ext cx="2684267" cy="286360"/>
                    <a:chOff x="4333914" y="1696026"/>
                    <a:chExt cx="2684267" cy="286360"/>
                  </a:xfrm>
                </p:grpSpPr>
                <p:sp>
                  <p:nvSpPr>
                    <p:cNvPr id="493" name="TextBox 492">
                      <a:extLst>
                        <a:ext uri="{FF2B5EF4-FFF2-40B4-BE49-F238E27FC236}">
                          <a16:creationId xmlns:a16="http://schemas.microsoft.com/office/drawing/2014/main" id="{2A75A562-D63D-4864-B756-582F2A8C0F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21985" y="1696026"/>
                      <a:ext cx="2496196" cy="28636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ru-RU" sz="1261" spc="0" baseline="0" dirty="0">
                          <a:solidFill>
                            <a:srgbClr val="527FFF"/>
                          </a:solidFill>
                          <a:latin typeface="Gogh Bold" pitchFamily="2" charset="-52"/>
                          <a:sym typeface="Gogh"/>
                          <a:rtl val="0"/>
                        </a:rPr>
                        <a:t>ИССЛЕДОВАНИЯ КОСМОСА</a:t>
                      </a:r>
                    </a:p>
                  </p:txBody>
                </p:sp>
                <p:sp>
                  <p:nvSpPr>
                    <p:cNvPr id="494" name="Полилиния: фигура 493">
                      <a:extLst>
                        <a:ext uri="{FF2B5EF4-FFF2-40B4-BE49-F238E27FC236}">
                          <a16:creationId xmlns:a16="http://schemas.microsoft.com/office/drawing/2014/main" id="{D38599E0-5A81-474D-82AB-2BDFFBD04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3914" y="1739743"/>
                      <a:ext cx="172039" cy="171874"/>
                    </a:xfrm>
                    <a:custGeom>
                      <a:avLst/>
                      <a:gdLst>
                        <a:gd name="connsiteX0" fmla="*/ 124165 w 172039"/>
                        <a:gd name="connsiteY0" fmla="*/ 8992 h 171874"/>
                        <a:gd name="connsiteX1" fmla="*/ 163110 w 172039"/>
                        <a:gd name="connsiteY1" fmla="*/ 124155 h 171874"/>
                        <a:gd name="connsiteX2" fmla="*/ 47875 w 172039"/>
                        <a:gd name="connsiteY2" fmla="*/ 162882 h 171874"/>
                        <a:gd name="connsiteX3" fmla="*/ 8929 w 172039"/>
                        <a:gd name="connsiteY3" fmla="*/ 47719 h 171874"/>
                        <a:gd name="connsiteX4" fmla="*/ 124165 w 172039"/>
                        <a:gd name="connsiteY4" fmla="*/ 8992 h 1718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2039" h="171874">
                          <a:moveTo>
                            <a:pt x="124165" y="8992"/>
                          </a:moveTo>
                          <a:cubicBezTo>
                            <a:pt x="166750" y="30103"/>
                            <a:pt x="184148" y="81642"/>
                            <a:pt x="163110" y="124155"/>
                          </a:cubicBezTo>
                          <a:cubicBezTo>
                            <a:pt x="142072" y="166667"/>
                            <a:pt x="90460" y="183993"/>
                            <a:pt x="47875" y="162882"/>
                          </a:cubicBezTo>
                          <a:cubicBezTo>
                            <a:pt x="5289" y="141771"/>
                            <a:pt x="-12109" y="90232"/>
                            <a:pt x="8929" y="47719"/>
                          </a:cubicBezTo>
                          <a:cubicBezTo>
                            <a:pt x="29967" y="5207"/>
                            <a:pt x="81579" y="-12119"/>
                            <a:pt x="124165" y="8992"/>
                          </a:cubicBezTo>
                        </a:path>
                      </a:pathLst>
                    </a:custGeom>
                    <a:solidFill>
                      <a:srgbClr val="4F80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>
                        <a:latin typeface="Gogh Medium" pitchFamily="2" charset="-52"/>
                      </a:endParaRPr>
                    </a:p>
                  </p:txBody>
                </p:sp>
              </p:grpSp>
            </p:grpSp>
            <p:grpSp>
              <p:nvGrpSpPr>
                <p:cNvPr id="495" name="Рисунок 2">
                  <a:extLst>
                    <a:ext uri="{FF2B5EF4-FFF2-40B4-BE49-F238E27FC236}">
                      <a16:creationId xmlns:a16="http://schemas.microsoft.com/office/drawing/2014/main" id="{D710AF3F-FEF8-4CC7-B24A-4889F23A42A6}"/>
                    </a:ext>
                  </a:extLst>
                </p:cNvPr>
                <p:cNvGrpSpPr/>
                <p:nvPr/>
              </p:nvGrpSpPr>
              <p:grpSpPr>
                <a:xfrm>
                  <a:off x="4333914" y="2816714"/>
                  <a:ext cx="3604315" cy="1355809"/>
                  <a:chOff x="4333914" y="2816714"/>
                  <a:chExt cx="3604315" cy="1355809"/>
                </a:xfrm>
              </p:grpSpPr>
              <p:sp>
                <p:nvSpPr>
                  <p:cNvPr id="496" name="TextBox 495">
                    <a:extLst>
                      <a:ext uri="{FF2B5EF4-FFF2-40B4-BE49-F238E27FC236}">
                        <a16:creationId xmlns:a16="http://schemas.microsoft.com/office/drawing/2014/main" id="{FD88417D-EB96-46FA-8362-C62E97EF1290}"/>
                      </a:ext>
                    </a:extLst>
                  </p:cNvPr>
                  <p:cNvSpPr txBox="1"/>
                  <p:nvPr/>
                </p:nvSpPr>
                <p:spPr>
                  <a:xfrm>
                    <a:off x="4525115" y="3029860"/>
                    <a:ext cx="1680268" cy="3040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ru-RU" sz="1376" dirty="0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г</a:t>
                    </a:r>
                    <a:r>
                      <a:rPr lang="ru-RU" sz="1376" spc="0" baseline="0" dirty="0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еоинформатика</a:t>
                    </a:r>
                  </a:p>
                </p:txBody>
              </p:sp>
              <p:sp>
                <p:nvSpPr>
                  <p:cNvPr id="497" name="TextBox 496">
                    <a:extLst>
                      <a:ext uri="{FF2B5EF4-FFF2-40B4-BE49-F238E27FC236}">
                        <a16:creationId xmlns:a16="http://schemas.microsoft.com/office/drawing/2014/main" id="{7696C52E-0EDC-4468-B5F2-B6C00F8DB895}"/>
                      </a:ext>
                    </a:extLst>
                  </p:cNvPr>
                  <p:cNvSpPr txBox="1"/>
                  <p:nvPr/>
                </p:nvSpPr>
                <p:spPr>
                  <a:xfrm>
                    <a:off x="4525115" y="3239511"/>
                    <a:ext cx="1782860" cy="3040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ru-RU" sz="1376" dirty="0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н</a:t>
                    </a:r>
                    <a:r>
                      <a:rPr lang="ru-RU" sz="1376" spc="0" baseline="0" dirty="0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авигация и связь</a:t>
                    </a:r>
                  </a:p>
                </p:txBody>
              </p:sp>
              <p:sp>
                <p:nvSpPr>
                  <p:cNvPr id="498" name="TextBox 497">
                    <a:extLst>
                      <a:ext uri="{FF2B5EF4-FFF2-40B4-BE49-F238E27FC236}">
                        <a16:creationId xmlns:a16="http://schemas.microsoft.com/office/drawing/2014/main" id="{2FC9FC26-5BDE-4F93-8B16-1319DE74CE52}"/>
                      </a:ext>
                    </a:extLst>
                  </p:cNvPr>
                  <p:cNvSpPr txBox="1"/>
                  <p:nvPr/>
                </p:nvSpPr>
                <p:spPr>
                  <a:xfrm>
                    <a:off x="4525115" y="3449162"/>
                    <a:ext cx="3413114" cy="3040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ru-RU" sz="1376" spc="0" baseline="0" dirty="0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анализ снимков для хозяйственной </a:t>
                    </a:r>
                  </a:p>
                </p:txBody>
              </p:sp>
              <p:sp>
                <p:nvSpPr>
                  <p:cNvPr id="499" name="TextBox 498">
                    <a:extLst>
                      <a:ext uri="{FF2B5EF4-FFF2-40B4-BE49-F238E27FC236}">
                        <a16:creationId xmlns:a16="http://schemas.microsoft.com/office/drawing/2014/main" id="{FC61E4D1-5018-4A04-9FA0-06C031395C9C}"/>
                      </a:ext>
                    </a:extLst>
                  </p:cNvPr>
                  <p:cNvSpPr txBox="1"/>
                  <p:nvPr/>
                </p:nvSpPr>
                <p:spPr>
                  <a:xfrm>
                    <a:off x="4525115" y="3658814"/>
                    <a:ext cx="1423788" cy="3040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ru-RU" sz="1376" spc="0" baseline="0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деятельности</a:t>
                    </a:r>
                  </a:p>
                </p:txBody>
              </p:sp>
              <p:sp>
                <p:nvSpPr>
                  <p:cNvPr id="500" name="TextBox 499">
                    <a:extLst>
                      <a:ext uri="{FF2B5EF4-FFF2-40B4-BE49-F238E27FC236}">
                        <a16:creationId xmlns:a16="http://schemas.microsoft.com/office/drawing/2014/main" id="{FC232E8F-8E91-4DF2-8EB3-C93E94FC1A6C}"/>
                      </a:ext>
                    </a:extLst>
                  </p:cNvPr>
                  <p:cNvSpPr txBox="1"/>
                  <p:nvPr/>
                </p:nvSpPr>
                <p:spPr>
                  <a:xfrm>
                    <a:off x="4525115" y="3868465"/>
                    <a:ext cx="1595309" cy="3040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ru-RU" sz="1376" spc="0" baseline="0" dirty="0" err="1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экомониторинг</a:t>
                    </a:r>
                    <a:endParaRPr lang="ru-RU" sz="1376" spc="0" baseline="0" dirty="0">
                      <a:solidFill>
                        <a:srgbClr val="262D62"/>
                      </a:solidFill>
                      <a:latin typeface="Gogh Medium" pitchFamily="2" charset="-52"/>
                      <a:sym typeface="Gogh"/>
                      <a:rtl val="0"/>
                    </a:endParaRPr>
                  </a:p>
                </p:txBody>
              </p:sp>
              <p:grpSp>
                <p:nvGrpSpPr>
                  <p:cNvPr id="501" name="Рисунок 2">
                    <a:extLst>
                      <a:ext uri="{FF2B5EF4-FFF2-40B4-BE49-F238E27FC236}">
                        <a16:creationId xmlns:a16="http://schemas.microsoft.com/office/drawing/2014/main" id="{B752CB20-14B4-46D9-A542-A16960A39A9C}"/>
                      </a:ext>
                    </a:extLst>
                  </p:cNvPr>
                  <p:cNvGrpSpPr/>
                  <p:nvPr/>
                </p:nvGrpSpPr>
                <p:grpSpPr>
                  <a:xfrm>
                    <a:off x="4333914" y="2816714"/>
                    <a:ext cx="2442933" cy="286360"/>
                    <a:chOff x="4333914" y="2816714"/>
                    <a:chExt cx="2442933" cy="286360"/>
                  </a:xfrm>
                </p:grpSpPr>
                <p:sp>
                  <p:nvSpPr>
                    <p:cNvPr id="502" name="TextBox 501">
                      <a:extLst>
                        <a:ext uri="{FF2B5EF4-FFF2-40B4-BE49-F238E27FC236}">
                          <a16:creationId xmlns:a16="http://schemas.microsoft.com/office/drawing/2014/main" id="{9183AF70-EFC4-4C2A-9BD5-2853C585C32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32322" y="2816714"/>
                      <a:ext cx="2244525" cy="28636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ru-RU" sz="1261" spc="0" baseline="0" dirty="0">
                          <a:solidFill>
                            <a:srgbClr val="527FFF"/>
                          </a:solidFill>
                          <a:latin typeface="Gogh Bold" pitchFamily="2" charset="-52"/>
                          <a:sym typeface="Gogh"/>
                          <a:rtl val="0"/>
                        </a:rPr>
                        <a:t>СПУТНИКОВЫЕ ДАННЫЕ</a:t>
                      </a:r>
                    </a:p>
                  </p:txBody>
                </p:sp>
                <p:sp>
                  <p:nvSpPr>
                    <p:cNvPr id="503" name="Полилиния: фигура 502">
                      <a:extLst>
                        <a:ext uri="{FF2B5EF4-FFF2-40B4-BE49-F238E27FC236}">
                          <a16:creationId xmlns:a16="http://schemas.microsoft.com/office/drawing/2014/main" id="{92EAB93C-F7AB-498F-9453-C9D97C251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3914" y="2877790"/>
                      <a:ext cx="172039" cy="171874"/>
                    </a:xfrm>
                    <a:custGeom>
                      <a:avLst/>
                      <a:gdLst>
                        <a:gd name="connsiteX0" fmla="*/ 124165 w 172039"/>
                        <a:gd name="connsiteY0" fmla="*/ 8992 h 171874"/>
                        <a:gd name="connsiteX1" fmla="*/ 163110 w 172039"/>
                        <a:gd name="connsiteY1" fmla="*/ 124155 h 171874"/>
                        <a:gd name="connsiteX2" fmla="*/ 47875 w 172039"/>
                        <a:gd name="connsiteY2" fmla="*/ 162882 h 171874"/>
                        <a:gd name="connsiteX3" fmla="*/ 8929 w 172039"/>
                        <a:gd name="connsiteY3" fmla="*/ 47719 h 171874"/>
                        <a:gd name="connsiteX4" fmla="*/ 124165 w 172039"/>
                        <a:gd name="connsiteY4" fmla="*/ 8992 h 1718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2039" h="171874">
                          <a:moveTo>
                            <a:pt x="124165" y="8992"/>
                          </a:moveTo>
                          <a:cubicBezTo>
                            <a:pt x="166750" y="30103"/>
                            <a:pt x="184148" y="81642"/>
                            <a:pt x="163110" y="124155"/>
                          </a:cubicBezTo>
                          <a:cubicBezTo>
                            <a:pt x="142072" y="166667"/>
                            <a:pt x="90460" y="183993"/>
                            <a:pt x="47875" y="162882"/>
                          </a:cubicBezTo>
                          <a:cubicBezTo>
                            <a:pt x="5289" y="141771"/>
                            <a:pt x="-12109" y="90232"/>
                            <a:pt x="8929" y="47719"/>
                          </a:cubicBezTo>
                          <a:cubicBezTo>
                            <a:pt x="29967" y="5207"/>
                            <a:pt x="81579" y="-12119"/>
                            <a:pt x="124165" y="8992"/>
                          </a:cubicBezTo>
                        </a:path>
                      </a:pathLst>
                    </a:custGeom>
                    <a:solidFill>
                      <a:srgbClr val="4F80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>
                        <a:latin typeface="Gogh Medium" pitchFamily="2" charset="-52"/>
                      </a:endParaRPr>
                    </a:p>
                  </p:txBody>
                </p:sp>
              </p:grpSp>
            </p:grpSp>
            <p:grpSp>
              <p:nvGrpSpPr>
                <p:cNvPr id="504" name="Рисунок 2">
                  <a:extLst>
                    <a:ext uri="{FF2B5EF4-FFF2-40B4-BE49-F238E27FC236}">
                      <a16:creationId xmlns:a16="http://schemas.microsoft.com/office/drawing/2014/main" id="{F06CAF79-8C1F-4A43-8487-285EC2AD771C}"/>
                    </a:ext>
                  </a:extLst>
                </p:cNvPr>
                <p:cNvGrpSpPr/>
                <p:nvPr/>
              </p:nvGrpSpPr>
              <p:grpSpPr>
                <a:xfrm>
                  <a:off x="4333914" y="4172678"/>
                  <a:ext cx="3666242" cy="1117694"/>
                  <a:chOff x="4333914" y="4172678"/>
                  <a:chExt cx="3666242" cy="1117694"/>
                </a:xfrm>
              </p:grpSpPr>
              <p:sp>
                <p:nvSpPr>
                  <p:cNvPr id="505" name="TextBox 504">
                    <a:extLst>
                      <a:ext uri="{FF2B5EF4-FFF2-40B4-BE49-F238E27FC236}">
                        <a16:creationId xmlns:a16="http://schemas.microsoft.com/office/drawing/2014/main" id="{C29F1A7D-F22E-4A5F-A189-2C5C6A8A9E7C}"/>
                      </a:ext>
                    </a:extLst>
                  </p:cNvPr>
                  <p:cNvSpPr txBox="1"/>
                  <p:nvPr/>
                </p:nvSpPr>
                <p:spPr>
                  <a:xfrm>
                    <a:off x="4532540" y="4357360"/>
                    <a:ext cx="2231701" cy="3040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ru-RU" sz="1376" spc="0" baseline="0" dirty="0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стратосферные зонды</a:t>
                    </a:r>
                  </a:p>
                </p:txBody>
              </p:sp>
              <p:sp>
                <p:nvSpPr>
                  <p:cNvPr id="506" name="TextBox 505">
                    <a:extLst>
                      <a:ext uri="{FF2B5EF4-FFF2-40B4-BE49-F238E27FC236}">
                        <a16:creationId xmlns:a16="http://schemas.microsoft.com/office/drawing/2014/main" id="{8A0BD910-9977-4356-A24D-51695B8A32E9}"/>
                      </a:ext>
                    </a:extLst>
                  </p:cNvPr>
                  <p:cNvSpPr txBox="1"/>
                  <p:nvPr/>
                </p:nvSpPr>
                <p:spPr>
                  <a:xfrm>
                    <a:off x="4532540" y="4567012"/>
                    <a:ext cx="2274982" cy="3040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ru-RU" sz="1376" spc="0" baseline="0" dirty="0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космические аппараты</a:t>
                    </a:r>
                  </a:p>
                </p:txBody>
              </p:sp>
              <p:sp>
                <p:nvSpPr>
                  <p:cNvPr id="507" name="TextBox 506">
                    <a:extLst>
                      <a:ext uri="{FF2B5EF4-FFF2-40B4-BE49-F238E27FC236}">
                        <a16:creationId xmlns:a16="http://schemas.microsoft.com/office/drawing/2014/main" id="{43158CF6-EF45-4B4C-8BB9-27E71DAFE34E}"/>
                      </a:ext>
                    </a:extLst>
                  </p:cNvPr>
                  <p:cNvSpPr txBox="1"/>
                  <p:nvPr/>
                </p:nvSpPr>
                <p:spPr>
                  <a:xfrm>
                    <a:off x="4532540" y="4776663"/>
                    <a:ext cx="2451312" cy="3040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ru-RU" sz="1376" spc="0" baseline="0" dirty="0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эксперименты в космосе</a:t>
                    </a:r>
                  </a:p>
                </p:txBody>
              </p:sp>
              <p:sp>
                <p:nvSpPr>
                  <p:cNvPr id="508" name="TextBox 507">
                    <a:extLst>
                      <a:ext uri="{FF2B5EF4-FFF2-40B4-BE49-F238E27FC236}">
                        <a16:creationId xmlns:a16="http://schemas.microsoft.com/office/drawing/2014/main" id="{C01E6122-3C10-4584-873D-991BAAACF52D}"/>
                      </a:ext>
                    </a:extLst>
                  </p:cNvPr>
                  <p:cNvSpPr txBox="1"/>
                  <p:nvPr/>
                </p:nvSpPr>
                <p:spPr>
                  <a:xfrm>
                    <a:off x="4532540" y="4986314"/>
                    <a:ext cx="3467616" cy="3040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ru-RU" sz="1376" spc="0" baseline="0" dirty="0">
                        <a:solidFill>
                          <a:srgbClr val="262D62"/>
                        </a:solidFill>
                        <a:latin typeface="Gogh Medium" pitchFamily="2" charset="-52"/>
                        <a:sym typeface="Gogh"/>
                        <a:rtl val="0"/>
                      </a:rPr>
                      <a:t>искусственный интеллект в космосе</a:t>
                    </a:r>
                  </a:p>
                </p:txBody>
              </p:sp>
              <p:grpSp>
                <p:nvGrpSpPr>
                  <p:cNvPr id="509" name="Рисунок 2">
                    <a:extLst>
                      <a:ext uri="{FF2B5EF4-FFF2-40B4-BE49-F238E27FC236}">
                        <a16:creationId xmlns:a16="http://schemas.microsoft.com/office/drawing/2014/main" id="{A1BBAB37-3E86-4B97-A7DF-F0F6025150D5}"/>
                      </a:ext>
                    </a:extLst>
                  </p:cNvPr>
                  <p:cNvGrpSpPr/>
                  <p:nvPr/>
                </p:nvGrpSpPr>
                <p:grpSpPr>
                  <a:xfrm>
                    <a:off x="4333914" y="4172678"/>
                    <a:ext cx="2540279" cy="286360"/>
                    <a:chOff x="4333914" y="4172678"/>
                    <a:chExt cx="2540279" cy="286360"/>
                  </a:xfrm>
                </p:grpSpPr>
                <p:sp>
                  <p:nvSpPr>
                    <p:cNvPr id="510" name="TextBox 509">
                      <a:extLst>
                        <a:ext uri="{FF2B5EF4-FFF2-40B4-BE49-F238E27FC236}">
                          <a16:creationId xmlns:a16="http://schemas.microsoft.com/office/drawing/2014/main" id="{1A71A216-23FF-4D5D-9392-4BAE62A2A8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31885" y="4172678"/>
                      <a:ext cx="2342308" cy="28636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ru-RU" sz="1261" spc="0" baseline="0" dirty="0">
                          <a:solidFill>
                            <a:srgbClr val="527FFF"/>
                          </a:solidFill>
                          <a:latin typeface="Gogh Bold" pitchFamily="2" charset="-52"/>
                          <a:sym typeface="Gogh"/>
                          <a:rtl val="0"/>
                        </a:rPr>
                        <a:t>ОРБИТАЛЬНЫЕ СИСТЕМЫ</a:t>
                      </a:r>
                    </a:p>
                  </p:txBody>
                </p:sp>
                <p:sp>
                  <p:nvSpPr>
                    <p:cNvPr id="511" name="Полилиния: фигура 510">
                      <a:extLst>
                        <a:ext uri="{FF2B5EF4-FFF2-40B4-BE49-F238E27FC236}">
                          <a16:creationId xmlns:a16="http://schemas.microsoft.com/office/drawing/2014/main" id="{D0A75A55-B124-4A29-B351-CED733082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3914" y="4201999"/>
                      <a:ext cx="172039" cy="171874"/>
                    </a:xfrm>
                    <a:custGeom>
                      <a:avLst/>
                      <a:gdLst>
                        <a:gd name="connsiteX0" fmla="*/ 124165 w 172039"/>
                        <a:gd name="connsiteY0" fmla="*/ 8992 h 171874"/>
                        <a:gd name="connsiteX1" fmla="*/ 163110 w 172039"/>
                        <a:gd name="connsiteY1" fmla="*/ 124155 h 171874"/>
                        <a:gd name="connsiteX2" fmla="*/ 47875 w 172039"/>
                        <a:gd name="connsiteY2" fmla="*/ 162882 h 171874"/>
                        <a:gd name="connsiteX3" fmla="*/ 8929 w 172039"/>
                        <a:gd name="connsiteY3" fmla="*/ 47719 h 171874"/>
                        <a:gd name="connsiteX4" fmla="*/ 124165 w 172039"/>
                        <a:gd name="connsiteY4" fmla="*/ 8992 h 1718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2039" h="171874">
                          <a:moveTo>
                            <a:pt x="124165" y="8992"/>
                          </a:moveTo>
                          <a:cubicBezTo>
                            <a:pt x="166750" y="30103"/>
                            <a:pt x="184148" y="81642"/>
                            <a:pt x="163110" y="124155"/>
                          </a:cubicBezTo>
                          <a:cubicBezTo>
                            <a:pt x="142072" y="166667"/>
                            <a:pt x="90460" y="183993"/>
                            <a:pt x="47875" y="162882"/>
                          </a:cubicBezTo>
                          <a:cubicBezTo>
                            <a:pt x="5289" y="141771"/>
                            <a:pt x="-12109" y="90232"/>
                            <a:pt x="8929" y="47719"/>
                          </a:cubicBezTo>
                          <a:cubicBezTo>
                            <a:pt x="29967" y="5207"/>
                            <a:pt x="81579" y="-12119"/>
                            <a:pt x="124165" y="8992"/>
                          </a:cubicBezTo>
                        </a:path>
                      </a:pathLst>
                    </a:custGeom>
                    <a:solidFill>
                      <a:srgbClr val="4F80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 dirty="0">
                        <a:latin typeface="Gogh Medium" pitchFamily="2" charset="-52"/>
                      </a:endParaRPr>
                    </a:p>
                  </p:txBody>
                </p:sp>
              </p:grpSp>
            </p:grpSp>
          </p:grpSp>
        </p:grpSp>
        <p:sp>
          <p:nvSpPr>
            <p:cNvPr id="521" name="Полилиния: фигура 520">
              <a:extLst>
                <a:ext uri="{FF2B5EF4-FFF2-40B4-BE49-F238E27FC236}">
                  <a16:creationId xmlns:a16="http://schemas.microsoft.com/office/drawing/2014/main" id="{90F7E623-E95B-4D88-81C2-D546C322BD9E}"/>
                </a:ext>
              </a:extLst>
            </p:cNvPr>
            <p:cNvSpPr/>
            <p:nvPr/>
          </p:nvSpPr>
          <p:spPr>
            <a:xfrm>
              <a:off x="5315521" y="1174766"/>
              <a:ext cx="1317746" cy="336097"/>
            </a:xfrm>
            <a:custGeom>
              <a:avLst/>
              <a:gdLst>
                <a:gd name="connsiteX0" fmla="*/ 1241894 w 1317746"/>
                <a:gd name="connsiteY0" fmla="*/ 0 h 336097"/>
                <a:gd name="connsiteX1" fmla="*/ 1317746 w 1317746"/>
                <a:gd name="connsiteY1" fmla="*/ 75853 h 336097"/>
                <a:gd name="connsiteX2" fmla="*/ 1317746 w 1317746"/>
                <a:gd name="connsiteY2" fmla="*/ 260244 h 336097"/>
                <a:gd name="connsiteX3" fmla="*/ 1241894 w 1317746"/>
                <a:gd name="connsiteY3" fmla="*/ 336097 h 336097"/>
                <a:gd name="connsiteX4" fmla="*/ 75853 w 1317746"/>
                <a:gd name="connsiteY4" fmla="*/ 336097 h 336097"/>
                <a:gd name="connsiteX5" fmla="*/ 0 w 1317746"/>
                <a:gd name="connsiteY5" fmla="*/ 260244 h 336097"/>
                <a:gd name="connsiteX6" fmla="*/ 0 w 1317746"/>
                <a:gd name="connsiteY6" fmla="*/ 75853 h 336097"/>
                <a:gd name="connsiteX7" fmla="*/ 75853 w 1317746"/>
                <a:gd name="connsiteY7" fmla="*/ 0 h 33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746" h="336097">
                  <a:moveTo>
                    <a:pt x="1241894" y="0"/>
                  </a:moveTo>
                  <a:cubicBezTo>
                    <a:pt x="1283786" y="0"/>
                    <a:pt x="1317746" y="33961"/>
                    <a:pt x="1317746" y="75853"/>
                  </a:cubicBezTo>
                  <a:lnTo>
                    <a:pt x="1317746" y="260244"/>
                  </a:lnTo>
                  <a:cubicBezTo>
                    <a:pt x="1317746" y="302137"/>
                    <a:pt x="1283786" y="336097"/>
                    <a:pt x="1241894" y="336097"/>
                  </a:cubicBezTo>
                  <a:lnTo>
                    <a:pt x="75853" y="336097"/>
                  </a:lnTo>
                  <a:cubicBezTo>
                    <a:pt x="33961" y="336097"/>
                    <a:pt x="0" y="302137"/>
                    <a:pt x="0" y="260244"/>
                  </a:cubicBezTo>
                  <a:lnTo>
                    <a:pt x="0" y="75853"/>
                  </a:lnTo>
                  <a:cubicBezTo>
                    <a:pt x="0" y="33961"/>
                    <a:pt x="33961" y="0"/>
                    <a:pt x="75853" y="0"/>
                  </a:cubicBezTo>
                  <a:close/>
                </a:path>
              </a:pathLst>
            </a:custGeom>
            <a:solidFill>
              <a:srgbClr val="527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Gogh Medium" pitchFamily="2" charset="-52"/>
              </a:endParaRPr>
            </a:p>
          </p:txBody>
        </p:sp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3E1C676C-2377-432D-B6C5-F09F34F18339}"/>
                </a:ext>
              </a:extLst>
            </p:cNvPr>
            <p:cNvSpPr txBox="1"/>
            <p:nvPr/>
          </p:nvSpPr>
          <p:spPr>
            <a:xfrm>
              <a:off x="5553190" y="1155325"/>
              <a:ext cx="851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600" spc="0" baseline="0">
                  <a:solidFill>
                    <a:srgbClr val="FFFFFF"/>
                  </a:solidFill>
                  <a:latin typeface="Gogh Bold" pitchFamily="2" charset="-52"/>
                  <a:sym typeface="Gogh"/>
                  <a:rtl val="0"/>
                </a:rPr>
                <a:t>ТРЕКИ</a:t>
              </a:r>
            </a:p>
          </p:txBody>
        </p:sp>
      </p:grpSp>
      <p:sp>
        <p:nvSpPr>
          <p:cNvPr id="2" name="Полилиния: фигура 321">
            <a:extLst>
              <a:ext uri="{FF2B5EF4-FFF2-40B4-BE49-F238E27FC236}">
                <a16:creationId xmlns:a16="http://schemas.microsoft.com/office/drawing/2014/main" id="{2023E3DC-262D-85F1-E9CD-F9A533D046DC}"/>
              </a:ext>
            </a:extLst>
          </p:cNvPr>
          <p:cNvSpPr/>
          <p:nvPr/>
        </p:nvSpPr>
        <p:spPr>
          <a:xfrm>
            <a:off x="4960777" y="1203747"/>
            <a:ext cx="5707223" cy="2293672"/>
          </a:xfrm>
          <a:custGeom>
            <a:avLst/>
            <a:gdLst>
              <a:gd name="connsiteX0" fmla="*/ 1827501 w 2005022"/>
              <a:gd name="connsiteY0" fmla="*/ 0 h 4005408"/>
              <a:gd name="connsiteX1" fmla="*/ 2005022 w 2005022"/>
              <a:gd name="connsiteY1" fmla="*/ 177521 h 4005408"/>
              <a:gd name="connsiteX2" fmla="*/ 2005022 w 2005022"/>
              <a:gd name="connsiteY2" fmla="*/ 3827888 h 4005408"/>
              <a:gd name="connsiteX3" fmla="*/ 1827501 w 2005022"/>
              <a:gd name="connsiteY3" fmla="*/ 4005409 h 4005408"/>
              <a:gd name="connsiteX4" fmla="*/ 177520 w 2005022"/>
              <a:gd name="connsiteY4" fmla="*/ 4005409 h 4005408"/>
              <a:gd name="connsiteX5" fmla="*/ -1 w 2005022"/>
              <a:gd name="connsiteY5" fmla="*/ 3827888 h 4005408"/>
              <a:gd name="connsiteX6" fmla="*/ -1 w 2005022"/>
              <a:gd name="connsiteY6" fmla="*/ 177521 h 4005408"/>
              <a:gd name="connsiteX7" fmla="*/ 177520 w 2005022"/>
              <a:gd name="connsiteY7" fmla="*/ 0 h 400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5022" h="4005408">
                <a:moveTo>
                  <a:pt x="1827501" y="0"/>
                </a:moveTo>
                <a:cubicBezTo>
                  <a:pt x="1925543" y="0"/>
                  <a:pt x="2005022" y="79479"/>
                  <a:pt x="2005022" y="177521"/>
                </a:cubicBezTo>
                <a:lnTo>
                  <a:pt x="2005022" y="3827888"/>
                </a:lnTo>
                <a:cubicBezTo>
                  <a:pt x="2005022" y="3925930"/>
                  <a:pt x="1925543" y="4005409"/>
                  <a:pt x="1827501" y="4005409"/>
                </a:cubicBezTo>
                <a:lnTo>
                  <a:pt x="177520" y="4005409"/>
                </a:lnTo>
                <a:cubicBezTo>
                  <a:pt x="79478" y="4005409"/>
                  <a:pt x="-1" y="3925930"/>
                  <a:pt x="-1" y="3827888"/>
                </a:cubicBezTo>
                <a:lnTo>
                  <a:pt x="-1" y="177521"/>
                </a:lnTo>
                <a:cubicBezTo>
                  <a:pt x="-1" y="79479"/>
                  <a:pt x="79478" y="0"/>
                  <a:pt x="177520" y="0"/>
                </a:cubicBezTo>
                <a:close/>
              </a:path>
            </a:pathLst>
          </a:custGeom>
          <a:solidFill>
            <a:srgbClr val="F2F2F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Gogh Medium" pitchFamily="2" charset="-52"/>
            </a:endParaRPr>
          </a:p>
        </p:txBody>
      </p:sp>
      <p:sp>
        <p:nvSpPr>
          <p:cNvPr id="3" name="Полилиния: фигура 323">
            <a:extLst>
              <a:ext uri="{FF2B5EF4-FFF2-40B4-BE49-F238E27FC236}">
                <a16:creationId xmlns:a16="http://schemas.microsoft.com/office/drawing/2014/main" id="{AFB6EAF7-1A29-28B9-AD0D-38934EF71938}"/>
              </a:ext>
            </a:extLst>
          </p:cNvPr>
          <p:cNvSpPr/>
          <p:nvPr/>
        </p:nvSpPr>
        <p:spPr>
          <a:xfrm>
            <a:off x="6859146" y="973406"/>
            <a:ext cx="1860058" cy="334399"/>
          </a:xfrm>
          <a:custGeom>
            <a:avLst/>
            <a:gdLst>
              <a:gd name="connsiteX0" fmla="*/ 1235620 w 1311090"/>
              <a:gd name="connsiteY0" fmla="*/ 0 h 334399"/>
              <a:gd name="connsiteX1" fmla="*/ 1311091 w 1311090"/>
              <a:gd name="connsiteY1" fmla="*/ 75470 h 334399"/>
              <a:gd name="connsiteX2" fmla="*/ 1311091 w 1311090"/>
              <a:gd name="connsiteY2" fmla="*/ 258930 h 334399"/>
              <a:gd name="connsiteX3" fmla="*/ 1235620 w 1311090"/>
              <a:gd name="connsiteY3" fmla="*/ 334400 h 334399"/>
              <a:gd name="connsiteX4" fmla="*/ 75470 w 1311090"/>
              <a:gd name="connsiteY4" fmla="*/ 334400 h 334399"/>
              <a:gd name="connsiteX5" fmla="*/ -1 w 1311090"/>
              <a:gd name="connsiteY5" fmla="*/ 258930 h 334399"/>
              <a:gd name="connsiteX6" fmla="*/ -1 w 1311090"/>
              <a:gd name="connsiteY6" fmla="*/ 75470 h 334399"/>
              <a:gd name="connsiteX7" fmla="*/ 75470 w 1311090"/>
              <a:gd name="connsiteY7" fmla="*/ 0 h 33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1090" h="334399">
                <a:moveTo>
                  <a:pt x="1235620" y="0"/>
                </a:moveTo>
                <a:cubicBezTo>
                  <a:pt x="1277301" y="0"/>
                  <a:pt x="1311091" y="33789"/>
                  <a:pt x="1311091" y="75470"/>
                </a:cubicBezTo>
                <a:lnTo>
                  <a:pt x="1311091" y="258930"/>
                </a:lnTo>
                <a:cubicBezTo>
                  <a:pt x="1311091" y="300611"/>
                  <a:pt x="1277302" y="334400"/>
                  <a:pt x="1235620" y="334400"/>
                </a:cubicBezTo>
                <a:lnTo>
                  <a:pt x="75470" y="334400"/>
                </a:lnTo>
                <a:cubicBezTo>
                  <a:pt x="33789" y="334400"/>
                  <a:pt x="-1" y="300611"/>
                  <a:pt x="-1" y="258930"/>
                </a:cubicBezTo>
                <a:lnTo>
                  <a:pt x="-1" y="75470"/>
                </a:lnTo>
                <a:cubicBezTo>
                  <a:pt x="-1" y="33789"/>
                  <a:pt x="33788" y="0"/>
                  <a:pt x="75470" y="0"/>
                </a:cubicBezTo>
                <a:close/>
              </a:path>
            </a:pathLst>
          </a:custGeom>
          <a:solidFill>
            <a:srgbClr val="527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gh Medium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76AFC-6A2F-F4E8-F625-C1C8A74E455B}"/>
              </a:ext>
            </a:extLst>
          </p:cNvPr>
          <p:cNvSpPr txBox="1"/>
          <p:nvPr/>
        </p:nvSpPr>
        <p:spPr>
          <a:xfrm>
            <a:off x="7008961" y="963773"/>
            <a:ext cx="1560427" cy="338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597" spc="0" baseline="0" dirty="0">
                <a:solidFill>
                  <a:srgbClr val="FFFFFF"/>
                </a:solidFill>
                <a:latin typeface="Gogh Bold" pitchFamily="2" charset="-52"/>
                <a:sym typeface="Gogh"/>
                <a:rtl val="0"/>
              </a:rPr>
              <a:t>УНИВЕРСИТЕТЫ</a:t>
            </a: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B9E55A42-A2A3-BE1E-D31D-18AB0B1B8CAA}"/>
              </a:ext>
            </a:extLst>
          </p:cNvPr>
          <p:cNvSpPr txBox="1"/>
          <p:nvPr/>
        </p:nvSpPr>
        <p:spPr>
          <a:xfrm>
            <a:off x="5181600" y="1520833"/>
            <a:ext cx="5257799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Московский авиационный институт 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Московский государственный технический университет имени Н. Э. Баумана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Московский физико-технический институт </a:t>
            </a:r>
            <a:endParaRPr lang="en-US" sz="1400" spc="1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Московский государственный университет 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endParaRPr lang="ru-RU" sz="1400" spc="1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5" name="Полилиния: фигура 321">
            <a:extLst>
              <a:ext uri="{FF2B5EF4-FFF2-40B4-BE49-F238E27FC236}">
                <a16:creationId xmlns:a16="http://schemas.microsoft.com/office/drawing/2014/main" id="{5C393CE6-C544-274F-0E10-1E7114C73F6F}"/>
              </a:ext>
            </a:extLst>
          </p:cNvPr>
          <p:cNvSpPr/>
          <p:nvPr/>
        </p:nvSpPr>
        <p:spPr>
          <a:xfrm>
            <a:off x="4971238" y="3859952"/>
            <a:ext cx="5707223" cy="2484950"/>
          </a:xfrm>
          <a:custGeom>
            <a:avLst/>
            <a:gdLst>
              <a:gd name="connsiteX0" fmla="*/ 1827501 w 2005022"/>
              <a:gd name="connsiteY0" fmla="*/ 0 h 4005408"/>
              <a:gd name="connsiteX1" fmla="*/ 2005022 w 2005022"/>
              <a:gd name="connsiteY1" fmla="*/ 177521 h 4005408"/>
              <a:gd name="connsiteX2" fmla="*/ 2005022 w 2005022"/>
              <a:gd name="connsiteY2" fmla="*/ 3827888 h 4005408"/>
              <a:gd name="connsiteX3" fmla="*/ 1827501 w 2005022"/>
              <a:gd name="connsiteY3" fmla="*/ 4005409 h 4005408"/>
              <a:gd name="connsiteX4" fmla="*/ 177520 w 2005022"/>
              <a:gd name="connsiteY4" fmla="*/ 4005409 h 4005408"/>
              <a:gd name="connsiteX5" fmla="*/ -1 w 2005022"/>
              <a:gd name="connsiteY5" fmla="*/ 3827888 h 4005408"/>
              <a:gd name="connsiteX6" fmla="*/ -1 w 2005022"/>
              <a:gd name="connsiteY6" fmla="*/ 177521 h 4005408"/>
              <a:gd name="connsiteX7" fmla="*/ 177520 w 2005022"/>
              <a:gd name="connsiteY7" fmla="*/ 0 h 400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5022" h="4005408">
                <a:moveTo>
                  <a:pt x="1827501" y="0"/>
                </a:moveTo>
                <a:cubicBezTo>
                  <a:pt x="1925543" y="0"/>
                  <a:pt x="2005022" y="79479"/>
                  <a:pt x="2005022" y="177521"/>
                </a:cubicBezTo>
                <a:lnTo>
                  <a:pt x="2005022" y="3827888"/>
                </a:lnTo>
                <a:cubicBezTo>
                  <a:pt x="2005022" y="3925930"/>
                  <a:pt x="1925543" y="4005409"/>
                  <a:pt x="1827501" y="4005409"/>
                </a:cubicBezTo>
                <a:lnTo>
                  <a:pt x="177520" y="4005409"/>
                </a:lnTo>
                <a:cubicBezTo>
                  <a:pt x="79478" y="4005409"/>
                  <a:pt x="-1" y="3925930"/>
                  <a:pt x="-1" y="3827888"/>
                </a:cubicBezTo>
                <a:lnTo>
                  <a:pt x="-1" y="177521"/>
                </a:lnTo>
                <a:cubicBezTo>
                  <a:pt x="-1" y="79479"/>
                  <a:pt x="79478" y="0"/>
                  <a:pt x="177520" y="0"/>
                </a:cubicBezTo>
                <a:close/>
              </a:path>
            </a:pathLst>
          </a:custGeom>
          <a:solidFill>
            <a:srgbClr val="F2F2F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Gogh Medium" pitchFamily="2" charset="-52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1E219D6-EB65-D3E5-4338-D716ABB35E9D}"/>
              </a:ext>
            </a:extLst>
          </p:cNvPr>
          <p:cNvSpPr txBox="1"/>
          <p:nvPr/>
        </p:nvSpPr>
        <p:spPr>
          <a:xfrm>
            <a:off x="5181600" y="4291934"/>
            <a:ext cx="53340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Институт медико-биологических проблем РАН 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Институт космических исследований РАН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Институт прикладной математики им. М. В. Келдыша РАН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Государственный астрономический институт имени П. К. Штернберга (при МГУ) </a:t>
            </a:r>
          </a:p>
        </p:txBody>
      </p:sp>
      <p:sp>
        <p:nvSpPr>
          <p:cNvPr id="12" name="Полилиния: фигура 323">
            <a:extLst>
              <a:ext uri="{FF2B5EF4-FFF2-40B4-BE49-F238E27FC236}">
                <a16:creationId xmlns:a16="http://schemas.microsoft.com/office/drawing/2014/main" id="{F01F9389-DEF1-FF6E-7030-348649787AF5}"/>
              </a:ext>
            </a:extLst>
          </p:cNvPr>
          <p:cNvSpPr/>
          <p:nvPr/>
        </p:nvSpPr>
        <p:spPr>
          <a:xfrm>
            <a:off x="6595951" y="3683422"/>
            <a:ext cx="2190794" cy="383388"/>
          </a:xfrm>
          <a:custGeom>
            <a:avLst/>
            <a:gdLst>
              <a:gd name="connsiteX0" fmla="*/ 1235620 w 1311090"/>
              <a:gd name="connsiteY0" fmla="*/ 0 h 334399"/>
              <a:gd name="connsiteX1" fmla="*/ 1311091 w 1311090"/>
              <a:gd name="connsiteY1" fmla="*/ 75470 h 334399"/>
              <a:gd name="connsiteX2" fmla="*/ 1311091 w 1311090"/>
              <a:gd name="connsiteY2" fmla="*/ 258930 h 334399"/>
              <a:gd name="connsiteX3" fmla="*/ 1235620 w 1311090"/>
              <a:gd name="connsiteY3" fmla="*/ 334400 h 334399"/>
              <a:gd name="connsiteX4" fmla="*/ 75470 w 1311090"/>
              <a:gd name="connsiteY4" fmla="*/ 334400 h 334399"/>
              <a:gd name="connsiteX5" fmla="*/ -1 w 1311090"/>
              <a:gd name="connsiteY5" fmla="*/ 258930 h 334399"/>
              <a:gd name="connsiteX6" fmla="*/ -1 w 1311090"/>
              <a:gd name="connsiteY6" fmla="*/ 75470 h 334399"/>
              <a:gd name="connsiteX7" fmla="*/ 75470 w 1311090"/>
              <a:gd name="connsiteY7" fmla="*/ 0 h 33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1090" h="334399">
                <a:moveTo>
                  <a:pt x="1235620" y="0"/>
                </a:moveTo>
                <a:cubicBezTo>
                  <a:pt x="1277301" y="0"/>
                  <a:pt x="1311091" y="33789"/>
                  <a:pt x="1311091" y="75470"/>
                </a:cubicBezTo>
                <a:lnTo>
                  <a:pt x="1311091" y="258930"/>
                </a:lnTo>
                <a:cubicBezTo>
                  <a:pt x="1311091" y="300611"/>
                  <a:pt x="1277302" y="334400"/>
                  <a:pt x="1235620" y="334400"/>
                </a:cubicBezTo>
                <a:lnTo>
                  <a:pt x="75470" y="334400"/>
                </a:lnTo>
                <a:cubicBezTo>
                  <a:pt x="33789" y="334400"/>
                  <a:pt x="-1" y="300611"/>
                  <a:pt x="-1" y="258930"/>
                </a:cubicBezTo>
                <a:lnTo>
                  <a:pt x="-1" y="75470"/>
                </a:lnTo>
                <a:cubicBezTo>
                  <a:pt x="-1" y="33789"/>
                  <a:pt x="33788" y="0"/>
                  <a:pt x="75470" y="0"/>
                </a:cubicBezTo>
                <a:close/>
              </a:path>
            </a:pathLst>
          </a:custGeom>
          <a:solidFill>
            <a:srgbClr val="527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gh Medium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0AD3B7-C205-C938-78D5-E288D543201F}"/>
              </a:ext>
            </a:extLst>
          </p:cNvPr>
          <p:cNvSpPr txBox="1"/>
          <p:nvPr/>
        </p:nvSpPr>
        <p:spPr>
          <a:xfrm>
            <a:off x="6741472" y="3706063"/>
            <a:ext cx="2102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400" spc="0" baseline="0" dirty="0">
                <a:solidFill>
                  <a:srgbClr val="FFFFFF"/>
                </a:solidFill>
                <a:latin typeface="Gogh Bold" pitchFamily="2" charset="-52"/>
                <a:sym typeface="Gogh"/>
                <a:rtl val="0"/>
              </a:rPr>
              <a:t>НАУЧНЫЕ ОРГАНИЗАЦИИ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89C3FF-291A-D704-0BDA-CEE6C313C366}"/>
              </a:ext>
            </a:extLst>
          </p:cNvPr>
          <p:cNvSpPr txBox="1"/>
          <p:nvPr/>
        </p:nvSpPr>
        <p:spPr>
          <a:xfrm>
            <a:off x="11799543" y="6391308"/>
            <a:ext cx="73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833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3B6729AA-DAD4-4203-8F41-96FDB46D59BC}"/>
              </a:ext>
            </a:extLst>
          </p:cNvPr>
          <p:cNvSpPr txBox="1"/>
          <p:nvPr/>
        </p:nvSpPr>
        <p:spPr>
          <a:xfrm>
            <a:off x="392737" y="171427"/>
            <a:ext cx="11406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105" dirty="0">
                <a:latin typeface="Gogh Bold" pitchFamily="2" charset="-52"/>
              </a:rPr>
              <a:t>КУЛЬТУРНО – ПРОСВЕТИТЕЛЬСКИЕ ИНСТИТУЦИИ</a:t>
            </a:r>
            <a:endParaRPr lang="ru-RU" sz="36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845EEBA-D290-DFCC-57FC-2C177A0304AD}"/>
              </a:ext>
            </a:extLst>
          </p:cNvPr>
          <p:cNvGrpSpPr/>
          <p:nvPr/>
        </p:nvGrpSpPr>
        <p:grpSpPr>
          <a:xfrm>
            <a:off x="343770" y="2619356"/>
            <a:ext cx="5707506" cy="3792144"/>
            <a:chOff x="-2170117" y="1047669"/>
            <a:chExt cx="5707506" cy="3792144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83D0E831-181C-44E4-93AE-1F5A1F023A20}"/>
                </a:ext>
              </a:extLst>
            </p:cNvPr>
            <p:cNvGrpSpPr/>
            <p:nvPr/>
          </p:nvGrpSpPr>
          <p:grpSpPr>
            <a:xfrm>
              <a:off x="791408" y="1047669"/>
              <a:ext cx="2745981" cy="3735256"/>
              <a:chOff x="860354" y="1970615"/>
              <a:chExt cx="2745981" cy="3735256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2721B396-9331-4368-BBB3-294FA4AF3CEA}"/>
                  </a:ext>
                </a:extLst>
              </p:cNvPr>
              <p:cNvSpPr/>
              <p:nvPr/>
            </p:nvSpPr>
            <p:spPr>
              <a:xfrm>
                <a:off x="860354" y="2208123"/>
                <a:ext cx="2745981" cy="3497748"/>
              </a:xfrm>
              <a:prstGeom prst="roundRect">
                <a:avLst>
                  <a:gd name="adj" fmla="val 5810"/>
                </a:avLst>
              </a:prstGeom>
              <a:solidFill>
                <a:srgbClr val="F3F3F3"/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7D3399E9-775D-4FDB-AB79-9D4262A0F9F0}"/>
                  </a:ext>
                </a:extLst>
              </p:cNvPr>
              <p:cNvSpPr/>
              <p:nvPr/>
            </p:nvSpPr>
            <p:spPr>
              <a:xfrm>
                <a:off x="1490599" y="1970615"/>
                <a:ext cx="1539643" cy="452637"/>
              </a:xfrm>
              <a:prstGeom prst="roundRect">
                <a:avLst/>
              </a:prstGeom>
              <a:solidFill>
                <a:srgbClr val="527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object 10">
                <a:extLst>
                  <a:ext uri="{FF2B5EF4-FFF2-40B4-BE49-F238E27FC236}">
                    <a16:creationId xmlns:a16="http://schemas.microsoft.com/office/drawing/2014/main" id="{A338FDC4-D86C-4E59-92EC-807417227FB6}"/>
                  </a:ext>
                </a:extLst>
              </p:cNvPr>
              <p:cNvSpPr txBox="1"/>
              <p:nvPr/>
            </p:nvSpPr>
            <p:spPr>
              <a:xfrm>
                <a:off x="1901472" y="2030491"/>
                <a:ext cx="1539642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ru-RU" sz="2000" b="1" dirty="0">
                    <a:solidFill>
                      <a:schemeClr val="bg1"/>
                    </a:solidFill>
                    <a:latin typeface="Gogh Bold" pitchFamily="2" charset="-52"/>
                    <a:cs typeface="Lucida Sans Unicode" panose="020B0602030504020204" pitchFamily="34" charset="0"/>
                  </a:rPr>
                  <a:t>ТЕАТР </a:t>
                </a:r>
                <a:endParaRPr sz="2000" dirty="0">
                  <a:solidFill>
                    <a:schemeClr val="bg1"/>
                  </a:solidFill>
                  <a:latin typeface="Gogh Bold" pitchFamily="2" charset="-52"/>
                  <a:cs typeface="Lucida Sans Unicode" panose="020B0602030504020204" pitchFamily="34" charset="0"/>
                </a:endParaRPr>
              </a:p>
            </p:txBody>
          </p: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24365B00-33E9-A750-25A9-02DE082C9745}"/>
                </a:ext>
              </a:extLst>
            </p:cNvPr>
            <p:cNvGrpSpPr/>
            <p:nvPr/>
          </p:nvGrpSpPr>
          <p:grpSpPr>
            <a:xfrm>
              <a:off x="-2170117" y="1047670"/>
              <a:ext cx="2848729" cy="3792143"/>
              <a:chOff x="-2170117" y="1047670"/>
              <a:chExt cx="2848729" cy="3792143"/>
            </a:xfrm>
          </p:grpSpPr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3CADEF3C-4922-46EC-BC98-384DEB1E92C0}"/>
                  </a:ext>
                </a:extLst>
              </p:cNvPr>
              <p:cNvGrpSpPr/>
              <p:nvPr/>
            </p:nvGrpSpPr>
            <p:grpSpPr>
              <a:xfrm>
                <a:off x="-2170117" y="1047670"/>
                <a:ext cx="2848729" cy="3792143"/>
                <a:chOff x="-2029534" y="1970616"/>
                <a:chExt cx="2848729" cy="3792143"/>
              </a:xfrm>
            </p:grpSpPr>
            <p:sp>
              <p:nvSpPr>
                <p:cNvPr id="28" name="Прямоугольник: скругленные углы 27">
                  <a:extLst>
                    <a:ext uri="{FF2B5EF4-FFF2-40B4-BE49-F238E27FC236}">
                      <a16:creationId xmlns:a16="http://schemas.microsoft.com/office/drawing/2014/main" id="{D313557F-F115-4DC7-936D-4F3CC2160AFD}"/>
                    </a:ext>
                  </a:extLst>
                </p:cNvPr>
                <p:cNvSpPr/>
                <p:nvPr/>
              </p:nvSpPr>
              <p:spPr>
                <a:xfrm>
                  <a:off x="-2029534" y="2213725"/>
                  <a:ext cx="2731463" cy="3549034"/>
                </a:xfrm>
                <a:prstGeom prst="roundRect">
                  <a:avLst>
                    <a:gd name="adj" fmla="val 5810"/>
                  </a:avLst>
                </a:prstGeom>
                <a:solidFill>
                  <a:srgbClr val="F3F3F3"/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" name="Прямоугольник: скругленные углы 2">
                  <a:extLst>
                    <a:ext uri="{FF2B5EF4-FFF2-40B4-BE49-F238E27FC236}">
                      <a16:creationId xmlns:a16="http://schemas.microsoft.com/office/drawing/2014/main" id="{F061F502-B32F-43F6-ADA3-04D3E3E502FC}"/>
                    </a:ext>
                  </a:extLst>
                </p:cNvPr>
                <p:cNvSpPr/>
                <p:nvPr/>
              </p:nvSpPr>
              <p:spPr>
                <a:xfrm>
                  <a:off x="-1890697" y="1970616"/>
                  <a:ext cx="2422872" cy="458596"/>
                </a:xfrm>
                <a:prstGeom prst="roundRect">
                  <a:avLst/>
                </a:prstGeom>
                <a:solidFill>
                  <a:srgbClr val="527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object 10"/>
                <p:cNvSpPr txBox="1"/>
                <p:nvPr/>
              </p:nvSpPr>
              <p:spPr>
                <a:xfrm>
                  <a:off x="-1768120" y="2042445"/>
                  <a:ext cx="258731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508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lang="ru-RU" b="1" dirty="0">
                      <a:solidFill>
                        <a:schemeClr val="bg1"/>
                      </a:solidFill>
                      <a:latin typeface="Gogh Bold" pitchFamily="2" charset="-52"/>
                      <a:cs typeface="Lucida Sans Unicode" panose="020B0602030504020204" pitchFamily="34" charset="0"/>
                    </a:rPr>
                    <a:t>АРТ – ПРОСТРАНСТВО </a:t>
                  </a:r>
                  <a:endParaRPr sz="2000" dirty="0">
                    <a:solidFill>
                      <a:schemeClr val="bg1"/>
                    </a:solidFill>
                    <a:latin typeface="Gogh Bold" pitchFamily="2" charset="-52"/>
                    <a:cs typeface="Lucida Sans Unicode" panose="020B0602030504020204" pitchFamily="34" charset="0"/>
                  </a:endParaRPr>
                </a:p>
              </p:txBody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AD1F6E-960A-1DA4-BA99-DDD9DB18A3F8}"/>
                  </a:ext>
                </a:extLst>
              </p:cNvPr>
              <p:cNvSpPr txBox="1"/>
              <p:nvPr/>
            </p:nvSpPr>
            <p:spPr>
              <a:xfrm>
                <a:off x="-2113713" y="1674982"/>
                <a:ext cx="2638018" cy="173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975" indent="-133350">
                  <a:buClr>
                    <a:srgbClr val="527FFF"/>
                  </a:buClr>
                  <a:buSzPct val="130000"/>
                </a:pPr>
                <a:r>
                  <a:rPr lang="ru-RU" sz="1300" b="1" spc="10" dirty="0">
                    <a:solidFill>
                      <a:srgbClr val="527FFF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-</a:t>
                </a:r>
                <a:r>
                  <a:rPr lang="ru-RU" sz="130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  формирование деятельностной позиции у школьников </a:t>
                </a:r>
              </a:p>
              <a:p>
                <a:pPr marL="180975" indent="-1333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30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участие школьников в качестве соорганизаторов мероприятий</a:t>
                </a:r>
              </a:p>
              <a:p>
                <a:pPr marL="180975" indent="-133350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30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формировании реальных кейсов в рамках креативных индустрий 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endParaRPr lang="en-US" sz="16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endParaRPr>
              </a:p>
            </p:txBody>
          </p:sp>
        </p:grp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FD33DBF-5989-6500-FFE2-4EAB67F9E546}"/>
              </a:ext>
            </a:extLst>
          </p:cNvPr>
          <p:cNvGrpSpPr/>
          <p:nvPr/>
        </p:nvGrpSpPr>
        <p:grpSpPr>
          <a:xfrm>
            <a:off x="9162211" y="2619356"/>
            <a:ext cx="4083706" cy="3715019"/>
            <a:chOff x="-134969" y="968990"/>
            <a:chExt cx="4083706" cy="371501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29BBC2-090D-339A-4835-F58E9190D2F9}"/>
                </a:ext>
              </a:extLst>
            </p:cNvPr>
            <p:cNvSpPr txBox="1"/>
            <p:nvPr/>
          </p:nvSpPr>
          <p:spPr>
            <a:xfrm>
              <a:off x="1762303" y="1602930"/>
              <a:ext cx="2186434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endParaRPr lang="ru-RU" sz="1300" b="1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  <a:p>
              <a:pPr>
                <a:buClr>
                  <a:srgbClr val="527FFF"/>
                </a:buClr>
                <a:buSzPct val="130000"/>
              </a:pPr>
              <a:endParaRPr lang="ru-RU" sz="1300" b="1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  <a:p>
              <a:pPr marL="285750" indent="-285750">
                <a:buClr>
                  <a:srgbClr val="527FFF"/>
                </a:buClr>
                <a:buSzPct val="130000"/>
                <a:buFontTx/>
                <a:buChar char="-"/>
              </a:pPr>
              <a:endParaRPr lang="ru-RU" sz="13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  <a:p>
              <a:pPr>
                <a:buClr>
                  <a:srgbClr val="527FFF"/>
                </a:buClr>
                <a:buSzPct val="130000"/>
              </a:pPr>
              <a:endParaRPr lang="ru-RU" sz="13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  <a:p>
              <a:pPr>
                <a:buClr>
                  <a:srgbClr val="527FFF"/>
                </a:buClr>
                <a:buSzPct val="130000"/>
              </a:pPr>
              <a:endParaRPr lang="ru-RU" sz="13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  <a:p>
              <a:pPr>
                <a:buClr>
                  <a:srgbClr val="527FFF"/>
                </a:buClr>
                <a:buSzPct val="130000"/>
              </a:pPr>
              <a:endParaRPr lang="ru-RU" sz="14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  <a:p>
              <a:pPr>
                <a:buClr>
                  <a:srgbClr val="527FFF"/>
                </a:buClr>
                <a:buSzPct val="130000"/>
              </a:pPr>
              <a:endParaRPr lang="ru-RU" sz="14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3229F0C0-73A0-8B62-F292-7AA046CF0A31}"/>
                </a:ext>
              </a:extLst>
            </p:cNvPr>
            <p:cNvGrpSpPr/>
            <p:nvPr/>
          </p:nvGrpSpPr>
          <p:grpSpPr>
            <a:xfrm>
              <a:off x="-134969" y="968990"/>
              <a:ext cx="2878209" cy="3715019"/>
              <a:chOff x="-134969" y="968990"/>
              <a:chExt cx="2878209" cy="3715019"/>
            </a:xfrm>
          </p:grpSpPr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DDA3FC48-C9F1-B9DA-E964-B95CA069776C}"/>
                  </a:ext>
                </a:extLst>
              </p:cNvPr>
              <p:cNvGrpSpPr/>
              <p:nvPr/>
            </p:nvGrpSpPr>
            <p:grpSpPr>
              <a:xfrm>
                <a:off x="-114480" y="968990"/>
                <a:ext cx="2773783" cy="3715019"/>
                <a:chOff x="26103" y="1891936"/>
                <a:chExt cx="2773783" cy="3715019"/>
              </a:xfrm>
            </p:grpSpPr>
            <p:sp>
              <p:nvSpPr>
                <p:cNvPr id="17" name="Прямоугольник: скругленные углы 27">
                  <a:extLst>
                    <a:ext uri="{FF2B5EF4-FFF2-40B4-BE49-F238E27FC236}">
                      <a16:creationId xmlns:a16="http://schemas.microsoft.com/office/drawing/2014/main" id="{AD22F4B7-69B2-4AE4-E4BF-9B0D595911D9}"/>
                    </a:ext>
                  </a:extLst>
                </p:cNvPr>
                <p:cNvSpPr/>
                <p:nvPr/>
              </p:nvSpPr>
              <p:spPr>
                <a:xfrm>
                  <a:off x="26103" y="2129444"/>
                  <a:ext cx="2773783" cy="3477511"/>
                </a:xfrm>
                <a:prstGeom prst="roundRect">
                  <a:avLst>
                    <a:gd name="adj" fmla="val 5810"/>
                  </a:avLst>
                </a:prstGeom>
                <a:solidFill>
                  <a:srgbClr val="F3F3F3"/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8" name="Прямоугольник: скругленные углы 2">
                  <a:extLst>
                    <a:ext uri="{FF2B5EF4-FFF2-40B4-BE49-F238E27FC236}">
                      <a16:creationId xmlns:a16="http://schemas.microsoft.com/office/drawing/2014/main" id="{EBA98C97-F732-ADB9-1E74-3BB66929BCB2}"/>
                    </a:ext>
                  </a:extLst>
                </p:cNvPr>
                <p:cNvSpPr/>
                <p:nvPr/>
              </p:nvSpPr>
              <p:spPr>
                <a:xfrm>
                  <a:off x="167875" y="1891936"/>
                  <a:ext cx="2481115" cy="409783"/>
                </a:xfrm>
                <a:prstGeom prst="roundRect">
                  <a:avLst/>
                </a:prstGeom>
                <a:solidFill>
                  <a:srgbClr val="527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object 10">
                  <a:extLst>
                    <a:ext uri="{FF2B5EF4-FFF2-40B4-BE49-F238E27FC236}">
                      <a16:creationId xmlns:a16="http://schemas.microsoft.com/office/drawing/2014/main" id="{3170ACEB-FE63-524B-71B4-CD4F97BB4D7E}"/>
                    </a:ext>
                  </a:extLst>
                </p:cNvPr>
                <p:cNvSpPr txBox="1"/>
                <p:nvPr/>
              </p:nvSpPr>
              <p:spPr>
                <a:xfrm>
                  <a:off x="436960" y="1932896"/>
                  <a:ext cx="2186434" cy="3206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508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lang="ru-RU" sz="2000" b="1" dirty="0">
                      <a:solidFill>
                        <a:schemeClr val="bg1"/>
                      </a:solidFill>
                      <a:latin typeface="Gogh Bold" pitchFamily="2" charset="-52"/>
                      <a:cs typeface="Lucida Sans Unicode" panose="020B0602030504020204" pitchFamily="34" charset="0"/>
                    </a:rPr>
                    <a:t>КОНЦЕРТНЫЙ ЗАЛ</a:t>
                  </a:r>
                  <a:endParaRPr sz="2000" dirty="0">
                    <a:solidFill>
                      <a:schemeClr val="bg1"/>
                    </a:solidFill>
                    <a:latin typeface="Gogh Bold" pitchFamily="2" charset="-52"/>
                    <a:cs typeface="Lucida Sans Unicode" panose="020B0602030504020204" pitchFamily="34" charset="0"/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390208-A1E3-88A9-F8C6-AB464C3D85CA}"/>
                  </a:ext>
                </a:extLst>
              </p:cNvPr>
              <p:cNvSpPr txBox="1"/>
              <p:nvPr/>
            </p:nvSpPr>
            <p:spPr>
              <a:xfrm>
                <a:off x="-134969" y="1691538"/>
                <a:ext cx="287820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44463" indent="-144463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30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участие в реализации культурно-просветительской программы </a:t>
                </a:r>
              </a:p>
              <a:p>
                <a:pPr marL="144463" indent="-144463">
                  <a:buClr>
                    <a:srgbClr val="527FFF"/>
                  </a:buClr>
                  <a:buSzPct val="130000"/>
                  <a:buFontTx/>
                  <a:buChar char="-"/>
                </a:pPr>
                <a:r>
                  <a:rPr lang="ru-RU" sz="130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учебные практики для школьников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endParaRPr lang="ru-RU" sz="13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endParaRPr>
              </a:p>
            </p:txBody>
          </p:sp>
        </p:grpSp>
      </p:grp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3CAD2E04-735F-3609-F4CF-8FF264572BAC}"/>
              </a:ext>
            </a:extLst>
          </p:cNvPr>
          <p:cNvSpPr/>
          <p:nvPr/>
        </p:nvSpPr>
        <p:spPr>
          <a:xfrm>
            <a:off x="482232" y="923664"/>
            <a:ext cx="11413178" cy="624802"/>
          </a:xfrm>
          <a:prstGeom prst="roundRect">
            <a:avLst/>
          </a:prstGeom>
          <a:noFill/>
          <a:ln w="12700">
            <a:solidFill>
              <a:srgbClr val="527FF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object 10">
            <a:extLst>
              <a:ext uri="{FF2B5EF4-FFF2-40B4-BE49-F238E27FC236}">
                <a16:creationId xmlns:a16="http://schemas.microsoft.com/office/drawing/2014/main" id="{F86C80D8-6E7A-2897-1DEC-D1EE7B740248}"/>
              </a:ext>
            </a:extLst>
          </p:cNvPr>
          <p:cNvSpPr txBox="1"/>
          <p:nvPr/>
        </p:nvSpPr>
        <p:spPr>
          <a:xfrm>
            <a:off x="655388" y="1110409"/>
            <a:ext cx="1227357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29385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РОЛЬ ПАРТНЕРА : КУЛЬТУРНО-ПРОСВЕТИТЕЛЬСКАЯ ПОВЕСТКА ВСЕЙ ШКОЛЫ</a:t>
            </a:r>
          </a:p>
        </p:txBody>
      </p:sp>
      <p:sp>
        <p:nvSpPr>
          <p:cNvPr id="31" name="Прямоугольник: скругленные углы 14">
            <a:extLst>
              <a:ext uri="{FF2B5EF4-FFF2-40B4-BE49-F238E27FC236}">
                <a16:creationId xmlns:a16="http://schemas.microsoft.com/office/drawing/2014/main" id="{750D6C2A-3B72-6295-B9FF-9CC55830B3AA}"/>
              </a:ext>
            </a:extLst>
          </p:cNvPr>
          <p:cNvSpPr/>
          <p:nvPr/>
        </p:nvSpPr>
        <p:spPr>
          <a:xfrm>
            <a:off x="467151" y="1919015"/>
            <a:ext cx="2321688" cy="409783"/>
          </a:xfrm>
          <a:prstGeom prst="roundRect">
            <a:avLst/>
          </a:prstGeom>
          <a:solidFill>
            <a:srgbClr val="52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E5ADAFE1-CAA9-1265-2E57-394F0B81F47B}"/>
              </a:ext>
            </a:extLst>
          </p:cNvPr>
          <p:cNvSpPr txBox="1"/>
          <p:nvPr/>
        </p:nvSpPr>
        <p:spPr>
          <a:xfrm>
            <a:off x="625571" y="1959525"/>
            <a:ext cx="232168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bg1"/>
                </a:solidFill>
                <a:latin typeface="Gogh Bold" pitchFamily="2" charset="-52"/>
                <a:cs typeface="Lucida Sans Unicode" panose="020B0602030504020204" pitchFamily="34" charset="0"/>
              </a:rPr>
              <a:t>КАТЕГОРИИ</a:t>
            </a:r>
            <a:endParaRPr sz="2000" dirty="0">
              <a:solidFill>
                <a:schemeClr val="bg1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11" name="Прямоугольник: скругленные углы 12">
            <a:extLst>
              <a:ext uri="{FF2B5EF4-FFF2-40B4-BE49-F238E27FC236}">
                <a16:creationId xmlns:a16="http://schemas.microsoft.com/office/drawing/2014/main" id="{9B45E50C-56D9-44A3-74BC-65B37039C0B5}"/>
              </a:ext>
            </a:extLst>
          </p:cNvPr>
          <p:cNvSpPr/>
          <p:nvPr/>
        </p:nvSpPr>
        <p:spPr>
          <a:xfrm>
            <a:off x="6221561" y="2856864"/>
            <a:ext cx="2745981" cy="3458887"/>
          </a:xfrm>
          <a:prstGeom prst="roundRect">
            <a:avLst>
              <a:gd name="adj" fmla="val 5810"/>
            </a:avLst>
          </a:prstGeom>
          <a:solidFill>
            <a:srgbClr val="F3F3F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14">
            <a:extLst>
              <a:ext uri="{FF2B5EF4-FFF2-40B4-BE49-F238E27FC236}">
                <a16:creationId xmlns:a16="http://schemas.microsoft.com/office/drawing/2014/main" id="{15244DB4-8B13-AE11-6CEF-F5C6D0591626}"/>
              </a:ext>
            </a:extLst>
          </p:cNvPr>
          <p:cNvSpPr/>
          <p:nvPr/>
        </p:nvSpPr>
        <p:spPr>
          <a:xfrm>
            <a:off x="6847576" y="2619356"/>
            <a:ext cx="1539643" cy="452635"/>
          </a:xfrm>
          <a:prstGeom prst="roundRect">
            <a:avLst/>
          </a:prstGeom>
          <a:solidFill>
            <a:srgbClr val="52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D98EFAF8-4C79-CB61-CA55-077846AE59BC}"/>
              </a:ext>
            </a:extLst>
          </p:cNvPr>
          <p:cNvSpPr txBox="1"/>
          <p:nvPr/>
        </p:nvSpPr>
        <p:spPr>
          <a:xfrm>
            <a:off x="7245318" y="2675796"/>
            <a:ext cx="15396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bg1"/>
                </a:solidFill>
                <a:latin typeface="Gogh Bold" pitchFamily="2" charset="-52"/>
                <a:cs typeface="Lucida Sans Unicode" panose="020B0602030504020204" pitchFamily="34" charset="0"/>
              </a:rPr>
              <a:t>МУЗЕЙ</a:t>
            </a:r>
            <a:endParaRPr sz="2000" dirty="0">
              <a:solidFill>
                <a:schemeClr val="bg1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37" name="Прямоугольник: скругленные углы 27">
            <a:extLst>
              <a:ext uri="{FF2B5EF4-FFF2-40B4-BE49-F238E27FC236}">
                <a16:creationId xmlns:a16="http://schemas.microsoft.com/office/drawing/2014/main" id="{65EC5365-28E8-A31B-420E-C837F9602E55}"/>
              </a:ext>
            </a:extLst>
          </p:cNvPr>
          <p:cNvSpPr/>
          <p:nvPr/>
        </p:nvSpPr>
        <p:spPr>
          <a:xfrm>
            <a:off x="325407" y="5056317"/>
            <a:ext cx="2733453" cy="1342197"/>
          </a:xfrm>
          <a:prstGeom prst="roundRect">
            <a:avLst>
              <a:gd name="adj" fmla="val 581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C0C0C0"/>
              </a:highlight>
            </a:endParaRPr>
          </a:p>
        </p:txBody>
      </p:sp>
      <p:sp>
        <p:nvSpPr>
          <p:cNvPr id="40" name="object 10">
            <a:extLst>
              <a:ext uri="{FF2B5EF4-FFF2-40B4-BE49-F238E27FC236}">
                <a16:creationId xmlns:a16="http://schemas.microsoft.com/office/drawing/2014/main" id="{21B15C69-097E-1A78-A153-3CF4DDAC204B}"/>
              </a:ext>
            </a:extLst>
          </p:cNvPr>
          <p:cNvSpPr txBox="1"/>
          <p:nvPr/>
        </p:nvSpPr>
        <p:spPr>
          <a:xfrm>
            <a:off x="467151" y="5217376"/>
            <a:ext cx="2342343" cy="974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ГЭС – 2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ЗОТОВ ЦЕНТР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ХЛЕБОЗАВОД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КИНОКЛАСТЕР МЕТМАШ </a:t>
            </a:r>
            <a:endParaRPr sz="1500" dirty="0">
              <a:solidFill>
                <a:srgbClr val="172159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43" name="Прямоугольник: скругленные углы 27">
            <a:extLst>
              <a:ext uri="{FF2B5EF4-FFF2-40B4-BE49-F238E27FC236}">
                <a16:creationId xmlns:a16="http://schemas.microsoft.com/office/drawing/2014/main" id="{0C1C3DE5-17F6-FA59-A31A-5179F91D4265}"/>
              </a:ext>
            </a:extLst>
          </p:cNvPr>
          <p:cNvSpPr/>
          <p:nvPr/>
        </p:nvSpPr>
        <p:spPr>
          <a:xfrm>
            <a:off x="3317072" y="5056316"/>
            <a:ext cx="2733453" cy="1346455"/>
          </a:xfrm>
          <a:prstGeom prst="roundRect">
            <a:avLst>
              <a:gd name="adj" fmla="val 581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C0C0C0"/>
              </a:highlight>
            </a:endParaRPr>
          </a:p>
        </p:txBody>
      </p:sp>
      <p:sp>
        <p:nvSpPr>
          <p:cNvPr id="44" name="object 10">
            <a:extLst>
              <a:ext uri="{FF2B5EF4-FFF2-40B4-BE49-F238E27FC236}">
                <a16:creationId xmlns:a16="http://schemas.microsoft.com/office/drawing/2014/main" id="{A7AB8BD5-78FB-C42A-635A-58C29869BB33}"/>
              </a:ext>
            </a:extLst>
          </p:cNvPr>
          <p:cNvSpPr txBox="1"/>
          <p:nvPr/>
        </p:nvSpPr>
        <p:spPr>
          <a:xfrm>
            <a:off x="3392832" y="5217376"/>
            <a:ext cx="2718586" cy="1038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САТИРИКОН 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МАСТЕРСКАЯ ПЕТРА ФОМЕНКО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000" dirty="0">
              <a:solidFill>
                <a:srgbClr val="172159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45" name="Прямоугольник: скругленные углы 27">
            <a:extLst>
              <a:ext uri="{FF2B5EF4-FFF2-40B4-BE49-F238E27FC236}">
                <a16:creationId xmlns:a16="http://schemas.microsoft.com/office/drawing/2014/main" id="{41DD18BE-CFBD-412C-C29B-4A80B92C4F2F}"/>
              </a:ext>
            </a:extLst>
          </p:cNvPr>
          <p:cNvSpPr/>
          <p:nvPr/>
        </p:nvSpPr>
        <p:spPr>
          <a:xfrm>
            <a:off x="6250670" y="5056316"/>
            <a:ext cx="2733453" cy="1355184"/>
          </a:xfrm>
          <a:prstGeom prst="roundRect">
            <a:avLst>
              <a:gd name="adj" fmla="val 581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C0C0C0"/>
              </a:highlight>
            </a:endParaRPr>
          </a:p>
        </p:txBody>
      </p:sp>
      <p:sp>
        <p:nvSpPr>
          <p:cNvPr id="46" name="object 10">
            <a:extLst>
              <a:ext uri="{FF2B5EF4-FFF2-40B4-BE49-F238E27FC236}">
                <a16:creationId xmlns:a16="http://schemas.microsoft.com/office/drawing/2014/main" id="{C17AD22D-897D-D677-A2F0-8B0B06916CA2}"/>
              </a:ext>
            </a:extLst>
          </p:cNvPr>
          <p:cNvSpPr txBox="1"/>
          <p:nvPr/>
        </p:nvSpPr>
        <p:spPr>
          <a:xfrm>
            <a:off x="6272246" y="5180475"/>
            <a:ext cx="2773783" cy="1205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КРИПТОГРАФИИ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КОСМОНАВТИКИ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ГМИИ им. А.С. ПУШКИНА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МУЗЕЙ МОСКВЫ</a:t>
            </a:r>
            <a:br>
              <a:rPr lang="ru-RU" sz="1500" b="1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</a:br>
            <a:endParaRPr sz="1500" dirty="0">
              <a:solidFill>
                <a:srgbClr val="172159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47" name="Прямоугольник: скругленные углы 27">
            <a:extLst>
              <a:ext uri="{FF2B5EF4-FFF2-40B4-BE49-F238E27FC236}">
                <a16:creationId xmlns:a16="http://schemas.microsoft.com/office/drawing/2014/main" id="{1D27442D-9128-F1DA-AABA-3D1C84B3DB11}"/>
              </a:ext>
            </a:extLst>
          </p:cNvPr>
          <p:cNvSpPr/>
          <p:nvPr/>
        </p:nvSpPr>
        <p:spPr>
          <a:xfrm>
            <a:off x="9182700" y="5056316"/>
            <a:ext cx="2733453" cy="1337670"/>
          </a:xfrm>
          <a:prstGeom prst="roundRect">
            <a:avLst>
              <a:gd name="adj" fmla="val 581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C0C0C0"/>
              </a:highlight>
            </a:endParaRPr>
          </a:p>
        </p:txBody>
      </p:sp>
      <p:sp>
        <p:nvSpPr>
          <p:cNvPr id="48" name="object 10">
            <a:extLst>
              <a:ext uri="{FF2B5EF4-FFF2-40B4-BE49-F238E27FC236}">
                <a16:creationId xmlns:a16="http://schemas.microsoft.com/office/drawing/2014/main" id="{8E0FF387-4D20-8A8F-5995-11AA1CEF0C9C}"/>
              </a:ext>
            </a:extLst>
          </p:cNvPr>
          <p:cNvSpPr txBox="1"/>
          <p:nvPr/>
        </p:nvSpPr>
        <p:spPr>
          <a:xfrm>
            <a:off x="9317037" y="4968533"/>
            <a:ext cx="2143017" cy="151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5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 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КЗ ЗАРЯДЬЕ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КОНСЕРВАТОРИЯ им. П.И. ЧАЙКОВСКОГО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ФИЛАРМОНИЯ</a:t>
            </a:r>
            <a:br>
              <a:rPr lang="en-US" sz="20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</a:br>
            <a:r>
              <a:rPr lang="ru-RU" sz="20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 </a:t>
            </a:r>
            <a:endParaRPr sz="2000" dirty="0">
              <a:solidFill>
                <a:srgbClr val="172159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2D69C-C0C6-369F-9653-688CE43528DD}"/>
              </a:ext>
            </a:extLst>
          </p:cNvPr>
          <p:cNvSpPr txBox="1"/>
          <p:nvPr/>
        </p:nvSpPr>
        <p:spPr>
          <a:xfrm>
            <a:off x="6230504" y="3353876"/>
            <a:ext cx="27737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527FFF"/>
              </a:buClr>
              <a:buSzPct val="130000"/>
              <a:buFontTx/>
              <a:buChar char="-"/>
            </a:pPr>
            <a:r>
              <a:rPr lang="ru-RU" sz="13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организация учебных занятий в музеях  </a:t>
            </a:r>
          </a:p>
          <a:p>
            <a:pPr marL="180975" indent="-180975">
              <a:buClr>
                <a:srgbClr val="527FFF"/>
              </a:buClr>
              <a:buSzPct val="130000"/>
              <a:buFontTx/>
              <a:buChar char="-"/>
            </a:pPr>
            <a:r>
              <a:rPr lang="ru-RU" sz="13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участие в реализации культурно-просветительской программы </a:t>
            </a:r>
          </a:p>
          <a:p>
            <a:pPr marL="180975" indent="-180975">
              <a:buClr>
                <a:srgbClr val="527FFF"/>
              </a:buClr>
              <a:buSzPct val="130000"/>
              <a:buFontTx/>
              <a:buChar char="-"/>
            </a:pPr>
            <a:r>
              <a:rPr lang="ru-RU" sz="13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организация совместных выставок и мероприятий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6AAF7-6FD6-90C9-0C1B-7A633314594B}"/>
              </a:ext>
            </a:extLst>
          </p:cNvPr>
          <p:cNvSpPr txBox="1"/>
          <p:nvPr/>
        </p:nvSpPr>
        <p:spPr>
          <a:xfrm>
            <a:off x="3322216" y="3261034"/>
            <a:ext cx="277378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463" indent="-144463">
              <a:buClr>
                <a:srgbClr val="527FFF"/>
              </a:buClr>
              <a:buSzPct val="130000"/>
              <a:buFontTx/>
              <a:buChar char="-"/>
            </a:pPr>
            <a:r>
              <a:rPr lang="ru-RU" sz="13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участие в реализации образовательных событий, театральные фестивали, спектакли, программы</a:t>
            </a:r>
            <a:r>
              <a:rPr lang="en-US" sz="13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 SMART </a:t>
            </a:r>
            <a:endParaRPr lang="ru-RU" sz="1300" spc="1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marL="144463" indent="-144463">
              <a:buClr>
                <a:srgbClr val="527FFF"/>
              </a:buClr>
              <a:buSzPct val="130000"/>
              <a:buFontTx/>
              <a:buChar char="-"/>
            </a:pPr>
            <a:r>
              <a:rPr lang="ru-RU" sz="13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учебные практики для школьников</a:t>
            </a:r>
          </a:p>
          <a:p>
            <a:pPr>
              <a:buClr>
                <a:srgbClr val="527FFF"/>
              </a:buClr>
              <a:buSzPct val="130000"/>
            </a:pPr>
            <a:endParaRPr lang="ru-RU" sz="1300" spc="1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4BBE1D-BC02-D79A-367C-028D7538B43E}"/>
              </a:ext>
            </a:extLst>
          </p:cNvPr>
          <p:cNvSpPr txBox="1"/>
          <p:nvPr/>
        </p:nvSpPr>
        <p:spPr>
          <a:xfrm>
            <a:off x="11799543" y="6391308"/>
            <a:ext cx="73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5735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48CA63E-E9EE-4735-8B03-DD4DF5DB71BC}"/>
              </a:ext>
            </a:extLst>
          </p:cNvPr>
          <p:cNvSpPr txBox="1"/>
          <p:nvPr/>
        </p:nvSpPr>
        <p:spPr>
          <a:xfrm>
            <a:off x="366103" y="342030"/>
            <a:ext cx="10606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105" dirty="0">
                <a:solidFill>
                  <a:srgbClr val="172159"/>
                </a:solidFill>
                <a:latin typeface="Gogh Bold" pitchFamily="2" charset="-52"/>
              </a:rPr>
              <a:t>КАТЕГОРИИ ПАРТНЕРОВ</a:t>
            </a:r>
            <a:endParaRPr lang="ru-RU" sz="36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B604ECA-6C48-7BAB-2479-25CE056F78DF}"/>
              </a:ext>
            </a:extLst>
          </p:cNvPr>
          <p:cNvGrpSpPr/>
          <p:nvPr/>
        </p:nvGrpSpPr>
        <p:grpSpPr>
          <a:xfrm>
            <a:off x="1419004" y="1336373"/>
            <a:ext cx="10274780" cy="4469809"/>
            <a:chOff x="-194700" y="1183901"/>
            <a:chExt cx="10274780" cy="4469809"/>
          </a:xfrm>
        </p:grpSpPr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82B22883-205B-CBFF-F681-94F90A6BADFC}"/>
                </a:ext>
              </a:extLst>
            </p:cNvPr>
            <p:cNvSpPr/>
            <p:nvPr/>
          </p:nvSpPr>
          <p:spPr>
            <a:xfrm>
              <a:off x="4482296" y="1183901"/>
              <a:ext cx="4245304" cy="2097680"/>
            </a:xfrm>
            <a:prstGeom prst="roundRect">
              <a:avLst/>
            </a:prstGeom>
            <a:noFill/>
            <a:ln w="38100">
              <a:solidFill>
                <a:srgbClr val="527FFF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Скругленный прямоугольник 10">
              <a:extLst>
                <a:ext uri="{FF2B5EF4-FFF2-40B4-BE49-F238E27FC236}">
                  <a16:creationId xmlns:a16="http://schemas.microsoft.com/office/drawing/2014/main" id="{EDC9D7E8-D2E3-4DBC-37AB-A82EC6A814A0}"/>
                </a:ext>
              </a:extLst>
            </p:cNvPr>
            <p:cNvSpPr/>
            <p:nvPr/>
          </p:nvSpPr>
          <p:spPr>
            <a:xfrm>
              <a:off x="-194700" y="3700047"/>
              <a:ext cx="4218940" cy="1953663"/>
            </a:xfrm>
            <a:prstGeom prst="roundRect">
              <a:avLst/>
            </a:prstGeom>
            <a:noFill/>
            <a:ln w="38100">
              <a:solidFill>
                <a:srgbClr val="527FFF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D7FB4738-5A8D-8371-82F2-19D57A56F7F9}"/>
                </a:ext>
              </a:extLst>
            </p:cNvPr>
            <p:cNvSpPr txBox="1"/>
            <p:nvPr/>
          </p:nvSpPr>
          <p:spPr>
            <a:xfrm>
              <a:off x="263356" y="5060280"/>
              <a:ext cx="4695257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1429385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600" dirty="0">
                  <a:solidFill>
                    <a:srgbClr val="172159"/>
                  </a:solidFill>
                  <a:latin typeface="Gogh Bold" pitchFamily="2" charset="-52"/>
                  <a:cs typeface="Lucida Sans Unicode" panose="020B0602030504020204" pitchFamily="34" charset="0"/>
                </a:rPr>
                <a:t>КУЛЬТУРНО - ПРОСВЕТИТЕЛЬСКИЕ ИНСТИТУЦИИ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D6AA91A-4E1A-B312-DC6F-1F361353723F}"/>
                </a:ext>
              </a:extLst>
            </p:cNvPr>
            <p:cNvGrpSpPr/>
            <p:nvPr/>
          </p:nvGrpSpPr>
          <p:grpSpPr>
            <a:xfrm>
              <a:off x="4413309" y="2605006"/>
              <a:ext cx="5666771" cy="518091"/>
              <a:chOff x="4581256" y="2357961"/>
              <a:chExt cx="5250952" cy="638567"/>
            </a:xfrm>
          </p:grpSpPr>
          <p:sp>
            <p:nvSpPr>
              <p:cNvPr id="10" name="object 10">
                <a:extLst>
                  <a:ext uri="{FF2B5EF4-FFF2-40B4-BE49-F238E27FC236}">
                    <a16:creationId xmlns:a16="http://schemas.microsoft.com/office/drawing/2014/main" id="{0CCA0458-23C1-DB9D-4549-BA86BE337EA0}"/>
                  </a:ext>
                </a:extLst>
              </p:cNvPr>
              <p:cNvSpPr txBox="1"/>
              <p:nvPr/>
            </p:nvSpPr>
            <p:spPr>
              <a:xfrm>
                <a:off x="4853729" y="2357961"/>
                <a:ext cx="4978479" cy="63856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1429385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ru-RU" sz="1600" dirty="0">
                    <a:solidFill>
                      <a:srgbClr val="172159"/>
                    </a:solidFill>
                    <a:latin typeface="Gogh Bold" pitchFamily="2" charset="-52"/>
                    <a:cs typeface="Lucida Sans Unicode" panose="020B0602030504020204" pitchFamily="34" charset="0"/>
                  </a:rPr>
                  <a:t>НАУЧНО - ОБРАЗОВАТЕЛЬНЫЕ </a:t>
                </a:r>
              </a:p>
              <a:p>
                <a:pPr marL="12700" marR="1429385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ru-RU" sz="1600" dirty="0">
                    <a:solidFill>
                      <a:srgbClr val="172159"/>
                    </a:solidFill>
                    <a:latin typeface="Gogh Bold" pitchFamily="2" charset="-52"/>
                    <a:cs typeface="Lucida Sans Unicode" panose="020B0602030504020204" pitchFamily="34" charset="0"/>
                  </a:rPr>
                  <a:t>ИНСТИТУЦИИ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4C5532-F426-730B-D82E-09B962CBFA65}"/>
                  </a:ext>
                </a:extLst>
              </p:cNvPr>
              <p:cNvSpPr txBox="1"/>
              <p:nvPr/>
            </p:nvSpPr>
            <p:spPr>
              <a:xfrm>
                <a:off x="4581256" y="2448619"/>
                <a:ext cx="302948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1600" i="1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p:grpSp>
        <p:sp>
          <p:nvSpPr>
            <p:cNvPr id="6" name="Скругленный прямоугольник 5">
              <a:extLst>
                <a:ext uri="{FF2B5EF4-FFF2-40B4-BE49-F238E27FC236}">
                  <a16:creationId xmlns:a16="http://schemas.microsoft.com/office/drawing/2014/main" id="{1B7CF2A6-2588-7C2A-C073-F8F1C5B4C236}"/>
                </a:ext>
              </a:extLst>
            </p:cNvPr>
            <p:cNvSpPr/>
            <p:nvPr/>
          </p:nvSpPr>
          <p:spPr>
            <a:xfrm>
              <a:off x="-149876" y="1219200"/>
              <a:ext cx="4218940" cy="2097608"/>
            </a:xfrm>
            <a:prstGeom prst="roundRect">
              <a:avLst/>
            </a:prstGeom>
            <a:noFill/>
            <a:ln w="38100">
              <a:solidFill>
                <a:srgbClr val="527FFF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859B9FF7-5611-4442-7F25-6521C9C6FFF1}"/>
                </a:ext>
              </a:extLst>
            </p:cNvPr>
            <p:cNvSpPr txBox="1"/>
            <p:nvPr/>
          </p:nvSpPr>
          <p:spPr>
            <a:xfrm>
              <a:off x="600524" y="2619615"/>
              <a:ext cx="4289958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1429385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600" dirty="0">
                  <a:solidFill>
                    <a:srgbClr val="172159"/>
                  </a:solidFill>
                  <a:latin typeface="Gogh Bold" pitchFamily="2" charset="-52"/>
                  <a:cs typeface="Lucida Sans Unicode" panose="020B0602030504020204" pitchFamily="34" charset="0"/>
                </a:rPr>
                <a:t>ИНДУСТРИАЛЬНЫЕ КОМПАНИИ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328BEF2-9432-CA9A-994F-2D63A759A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859" y="1479893"/>
              <a:ext cx="1080586" cy="1026692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1FB4173-BE50-01D7-459C-78622AF1E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417" y="4119875"/>
              <a:ext cx="1025596" cy="781532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55E01EC6-AB13-7F59-3434-0C042AB0D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003" y="1592517"/>
              <a:ext cx="1069819" cy="814189"/>
            </a:xfrm>
            <a:prstGeom prst="rect">
              <a:avLst/>
            </a:prstGeom>
          </p:spPr>
        </p:pic>
        <p:sp>
          <p:nvSpPr>
            <p:cNvPr id="2" name="Скругленный прямоугольник 1">
              <a:extLst>
                <a:ext uri="{FF2B5EF4-FFF2-40B4-BE49-F238E27FC236}">
                  <a16:creationId xmlns:a16="http://schemas.microsoft.com/office/drawing/2014/main" id="{D0BA68E4-6451-4840-D391-8E0B1C0DB80B}"/>
                </a:ext>
              </a:extLst>
            </p:cNvPr>
            <p:cNvSpPr/>
            <p:nvPr/>
          </p:nvSpPr>
          <p:spPr>
            <a:xfrm>
              <a:off x="4482296" y="3700047"/>
              <a:ext cx="4218940" cy="1953663"/>
            </a:xfrm>
            <a:prstGeom prst="roundRect">
              <a:avLst/>
            </a:prstGeom>
            <a:noFill/>
            <a:ln w="38100">
              <a:solidFill>
                <a:srgbClr val="527FFF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object 10">
              <a:extLst>
                <a:ext uri="{FF2B5EF4-FFF2-40B4-BE49-F238E27FC236}">
                  <a16:creationId xmlns:a16="http://schemas.microsoft.com/office/drawing/2014/main" id="{00188DB4-41BC-019A-E046-29F66956DCF9}"/>
                </a:ext>
              </a:extLst>
            </p:cNvPr>
            <p:cNvSpPr txBox="1"/>
            <p:nvPr/>
          </p:nvSpPr>
          <p:spPr>
            <a:xfrm>
              <a:off x="5416412" y="5132953"/>
              <a:ext cx="3954582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1429385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600" dirty="0">
                  <a:solidFill>
                    <a:srgbClr val="172159"/>
                  </a:solidFill>
                  <a:latin typeface="Gogh Bold" pitchFamily="2" charset="-52"/>
                  <a:cs typeface="Lucida Sans Unicode" panose="020B0602030504020204" pitchFamily="34" charset="0"/>
                </a:rPr>
                <a:t>БИЗНЕС - ПАРТНЕРЫ ШКОЛЫ </a:t>
              </a:r>
            </a:p>
          </p:txBody>
        </p:sp>
        <p:pic>
          <p:nvPicPr>
            <p:cNvPr id="17" name="Рисунок 16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1D36B609-DA02-42CF-3F02-F6A735D2E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457" y="3741363"/>
              <a:ext cx="1604545" cy="160454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4487738-C4E4-164F-A50D-560154E336A8}"/>
              </a:ext>
            </a:extLst>
          </p:cNvPr>
          <p:cNvSpPr txBox="1"/>
          <p:nvPr/>
        </p:nvSpPr>
        <p:spPr>
          <a:xfrm>
            <a:off x="11811000" y="6400800"/>
            <a:ext cx="52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1672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3B6729AA-DAD4-4203-8F41-96FDB46D59BC}"/>
              </a:ext>
            </a:extLst>
          </p:cNvPr>
          <p:cNvSpPr txBox="1"/>
          <p:nvPr/>
        </p:nvSpPr>
        <p:spPr>
          <a:xfrm>
            <a:off x="392737" y="224424"/>
            <a:ext cx="11406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105" dirty="0">
                <a:latin typeface="Gogh Bold" pitchFamily="2" charset="-52"/>
              </a:rPr>
              <a:t>БИЗНЕС – ПАРТНЕРЫ ШКОЛЫ </a:t>
            </a:r>
            <a:endParaRPr lang="ru-RU" sz="36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47E572B-8B2C-FB50-3B20-75EE9A801DE2}"/>
              </a:ext>
            </a:extLst>
          </p:cNvPr>
          <p:cNvGrpSpPr/>
          <p:nvPr/>
        </p:nvGrpSpPr>
        <p:grpSpPr>
          <a:xfrm>
            <a:off x="685800" y="1616518"/>
            <a:ext cx="12052231" cy="3624963"/>
            <a:chOff x="533400" y="1573259"/>
            <a:chExt cx="12052231" cy="3624963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11101906-C14C-B02A-8A44-E4C20E2F90D8}"/>
                </a:ext>
              </a:extLst>
            </p:cNvPr>
            <p:cNvGrpSpPr/>
            <p:nvPr/>
          </p:nvGrpSpPr>
          <p:grpSpPr>
            <a:xfrm>
              <a:off x="533400" y="1573259"/>
              <a:ext cx="12052231" cy="3572497"/>
              <a:chOff x="455609" y="1785255"/>
              <a:chExt cx="12052231" cy="3572497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3845EEBA-D290-DFCC-57FC-2C177A0304AD}"/>
                  </a:ext>
                </a:extLst>
              </p:cNvPr>
              <p:cNvGrpSpPr/>
              <p:nvPr/>
            </p:nvGrpSpPr>
            <p:grpSpPr>
              <a:xfrm>
                <a:off x="455609" y="1785255"/>
                <a:ext cx="6634965" cy="3572497"/>
                <a:chOff x="-2170117" y="1137973"/>
                <a:chExt cx="6634965" cy="3572497"/>
              </a:xfrm>
            </p:grpSpPr>
            <p:grpSp>
              <p:nvGrpSpPr>
                <p:cNvPr id="23" name="Группа 22">
                  <a:extLst>
                    <a:ext uri="{FF2B5EF4-FFF2-40B4-BE49-F238E27FC236}">
                      <a16:creationId xmlns:a16="http://schemas.microsoft.com/office/drawing/2014/main" id="{83D0E831-181C-44E4-93AE-1F5A1F023A20}"/>
                    </a:ext>
                  </a:extLst>
                </p:cNvPr>
                <p:cNvGrpSpPr/>
                <p:nvPr/>
              </p:nvGrpSpPr>
              <p:grpSpPr>
                <a:xfrm>
                  <a:off x="1241630" y="1137973"/>
                  <a:ext cx="3223218" cy="3572497"/>
                  <a:chOff x="1310576" y="2060919"/>
                  <a:chExt cx="3223218" cy="3572497"/>
                </a:xfrm>
              </p:grpSpPr>
              <p:sp>
                <p:nvSpPr>
                  <p:cNvPr id="13" name="Прямоугольник: скругленные углы 12">
                    <a:extLst>
                      <a:ext uri="{FF2B5EF4-FFF2-40B4-BE49-F238E27FC236}">
                        <a16:creationId xmlns:a16="http://schemas.microsoft.com/office/drawing/2014/main" id="{2721B396-9331-4368-BBB3-294FA4AF3CEA}"/>
                      </a:ext>
                    </a:extLst>
                  </p:cNvPr>
                  <p:cNvSpPr/>
                  <p:nvPr/>
                </p:nvSpPr>
                <p:spPr>
                  <a:xfrm>
                    <a:off x="1310576" y="2258503"/>
                    <a:ext cx="3223218" cy="3374913"/>
                  </a:xfrm>
                  <a:prstGeom prst="roundRect">
                    <a:avLst>
                      <a:gd name="adj" fmla="val 5810"/>
                    </a:avLst>
                  </a:prstGeom>
                  <a:solidFill>
                    <a:srgbClr val="F3F3F3"/>
                  </a:solidFill>
                  <a:ln>
                    <a:noFill/>
                  </a:ln>
                  <a:effectLst>
                    <a:softEdge rad="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" name="Прямоугольник: скругленные углы 14">
                    <a:extLst>
                      <a:ext uri="{FF2B5EF4-FFF2-40B4-BE49-F238E27FC236}">
                        <a16:creationId xmlns:a16="http://schemas.microsoft.com/office/drawing/2014/main" id="{7D3399E9-775D-4FDB-AB79-9D4262A0F9F0}"/>
                      </a:ext>
                    </a:extLst>
                  </p:cNvPr>
                  <p:cNvSpPr/>
                  <p:nvPr/>
                </p:nvSpPr>
                <p:spPr>
                  <a:xfrm>
                    <a:off x="2110018" y="2060919"/>
                    <a:ext cx="1656755" cy="409783"/>
                  </a:xfrm>
                  <a:prstGeom prst="roundRect">
                    <a:avLst/>
                  </a:prstGeom>
                  <a:solidFill>
                    <a:srgbClr val="527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" name="object 10">
                    <a:extLst>
                      <a:ext uri="{FF2B5EF4-FFF2-40B4-BE49-F238E27FC236}">
                        <a16:creationId xmlns:a16="http://schemas.microsoft.com/office/drawing/2014/main" id="{A338FDC4-D86C-4E59-92EC-807417227FB6}"/>
                      </a:ext>
                    </a:extLst>
                  </p:cNvPr>
                  <p:cNvSpPr txBox="1"/>
                  <p:nvPr/>
                </p:nvSpPr>
                <p:spPr>
                  <a:xfrm>
                    <a:off x="2227131" y="2085147"/>
                    <a:ext cx="1539642" cy="320601"/>
                  </a:xfrm>
                  <a:prstGeom prst="rect">
                    <a:avLst/>
                  </a:prstGeom>
                </p:spPr>
                <p:txBody>
                  <a:bodyPr vert="horz" wrap="square" lIns="0" tIns="12700" rIns="0" bIns="0" rtlCol="0">
                    <a:spAutoFit/>
                  </a:bodyPr>
                  <a:lstStyle/>
                  <a:p>
                    <a:pPr marL="12700" marR="5080">
                      <a:lnSpc>
                        <a:spcPct val="100000"/>
                      </a:lnSpc>
                      <a:spcBef>
                        <a:spcPts val="100"/>
                      </a:spcBef>
                    </a:pPr>
                    <a:r>
                      <a:rPr lang="ru-RU" sz="2000" b="1" dirty="0">
                        <a:solidFill>
                          <a:schemeClr val="bg1"/>
                        </a:solidFill>
                        <a:latin typeface="Gogh Bold" pitchFamily="2" charset="-52"/>
                        <a:cs typeface="Lucida Sans Unicode" panose="020B0602030504020204" pitchFamily="34" charset="0"/>
                      </a:rPr>
                      <a:t>МЕДИЦИНА</a:t>
                    </a:r>
                    <a:endParaRPr sz="2000" dirty="0">
                      <a:solidFill>
                        <a:schemeClr val="bg1"/>
                      </a:solidFill>
                      <a:latin typeface="Gogh Bold" pitchFamily="2" charset="-52"/>
                      <a:cs typeface="Lucida Sans Unicode" panose="020B0602030504020204" pitchFamily="34" charset="0"/>
                    </a:endParaRPr>
                  </a:p>
                </p:txBody>
              </p:sp>
            </p:grpSp>
            <p:grpSp>
              <p:nvGrpSpPr>
                <p:cNvPr id="25" name="Группа 24">
                  <a:extLst>
                    <a:ext uri="{FF2B5EF4-FFF2-40B4-BE49-F238E27FC236}">
                      <a16:creationId xmlns:a16="http://schemas.microsoft.com/office/drawing/2014/main" id="{3CADEF3C-4922-46EC-BC98-384DEB1E92C0}"/>
                    </a:ext>
                  </a:extLst>
                </p:cNvPr>
                <p:cNvGrpSpPr/>
                <p:nvPr/>
              </p:nvGrpSpPr>
              <p:grpSpPr>
                <a:xfrm>
                  <a:off x="-2170117" y="1138649"/>
                  <a:ext cx="3473222" cy="3527043"/>
                  <a:chOff x="-2029534" y="2061595"/>
                  <a:chExt cx="3473222" cy="3527043"/>
                </a:xfrm>
              </p:grpSpPr>
              <p:sp>
                <p:nvSpPr>
                  <p:cNvPr id="28" name="Прямоугольник: скругленные углы 27">
                    <a:extLst>
                      <a:ext uri="{FF2B5EF4-FFF2-40B4-BE49-F238E27FC236}">
                        <a16:creationId xmlns:a16="http://schemas.microsoft.com/office/drawing/2014/main" id="{D313557F-F115-4DC7-936D-4F3CC2160AFD}"/>
                      </a:ext>
                    </a:extLst>
                  </p:cNvPr>
                  <p:cNvSpPr/>
                  <p:nvPr/>
                </p:nvSpPr>
                <p:spPr>
                  <a:xfrm>
                    <a:off x="-2029534" y="2213725"/>
                    <a:ext cx="3213392" cy="3374913"/>
                  </a:xfrm>
                  <a:prstGeom prst="roundRect">
                    <a:avLst>
                      <a:gd name="adj" fmla="val 5810"/>
                    </a:avLst>
                  </a:prstGeom>
                  <a:solidFill>
                    <a:srgbClr val="F3F3F3"/>
                  </a:solidFill>
                  <a:ln>
                    <a:noFill/>
                  </a:ln>
                  <a:effectLst>
                    <a:softEdge rad="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3" name="Прямоугольник: скругленные углы 2">
                    <a:extLst>
                      <a:ext uri="{FF2B5EF4-FFF2-40B4-BE49-F238E27FC236}">
                        <a16:creationId xmlns:a16="http://schemas.microsoft.com/office/drawing/2014/main" id="{F061F502-B32F-43F6-ADA3-04D3E3E502FC}"/>
                      </a:ext>
                    </a:extLst>
                  </p:cNvPr>
                  <p:cNvSpPr/>
                  <p:nvPr/>
                </p:nvSpPr>
                <p:spPr>
                  <a:xfrm>
                    <a:off x="-1240093" y="2061595"/>
                    <a:ext cx="1754793" cy="409783"/>
                  </a:xfrm>
                  <a:prstGeom prst="roundRect">
                    <a:avLst/>
                  </a:prstGeom>
                  <a:solidFill>
                    <a:srgbClr val="527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" name="object 10"/>
                  <p:cNvSpPr txBox="1"/>
                  <p:nvPr/>
                </p:nvSpPr>
                <p:spPr>
                  <a:xfrm>
                    <a:off x="-742746" y="2113592"/>
                    <a:ext cx="2186434" cy="289823"/>
                  </a:xfrm>
                  <a:prstGeom prst="rect">
                    <a:avLst/>
                  </a:prstGeom>
                </p:spPr>
                <p:txBody>
                  <a:bodyPr vert="horz" wrap="square" lIns="0" tIns="12700" rIns="0" bIns="0" rtlCol="0">
                    <a:spAutoFit/>
                  </a:bodyPr>
                  <a:lstStyle/>
                  <a:p>
                    <a:pPr marL="12700" marR="5080">
                      <a:lnSpc>
                        <a:spcPct val="100000"/>
                      </a:lnSpc>
                      <a:spcBef>
                        <a:spcPts val="100"/>
                      </a:spcBef>
                    </a:pPr>
                    <a:r>
                      <a:rPr lang="ru-RU" b="1" dirty="0">
                        <a:solidFill>
                          <a:schemeClr val="bg1"/>
                        </a:solidFill>
                        <a:latin typeface="Gogh Bold" pitchFamily="2" charset="-52"/>
                        <a:cs typeface="Lucida Sans Unicode" panose="020B0602030504020204" pitchFamily="34" charset="0"/>
                      </a:rPr>
                      <a:t>СПОРТ</a:t>
                    </a:r>
                    <a:endParaRPr sz="2000" dirty="0">
                      <a:solidFill>
                        <a:schemeClr val="bg1"/>
                      </a:solidFill>
                      <a:latin typeface="Gogh Bold" pitchFamily="2" charset="-52"/>
                      <a:cs typeface="Lucida Sans Unicode" panose="020B0602030504020204" pitchFamily="34" charset="0"/>
                    </a:endParaRPr>
                  </a:p>
                </p:txBody>
              </p:sp>
            </p:grpSp>
          </p:grpSp>
          <p:grpSp>
            <p:nvGrpSpPr>
              <p:cNvPr id="2" name="Группа 1">
                <a:extLst>
                  <a:ext uri="{FF2B5EF4-FFF2-40B4-BE49-F238E27FC236}">
                    <a16:creationId xmlns:a16="http://schemas.microsoft.com/office/drawing/2014/main" id="{3FD33DBF-5989-6500-FFE2-4EAB67F9E546}"/>
                  </a:ext>
                </a:extLst>
              </p:cNvPr>
              <p:cNvGrpSpPr/>
              <p:nvPr/>
            </p:nvGrpSpPr>
            <p:grpSpPr>
              <a:xfrm>
                <a:off x="7336945" y="1790818"/>
                <a:ext cx="5170895" cy="3556251"/>
                <a:chOff x="-1222158" y="1105515"/>
                <a:chExt cx="5170895" cy="3556251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229BBC2-090D-339A-4835-F58E9190D2F9}"/>
                    </a:ext>
                  </a:extLst>
                </p:cNvPr>
                <p:cNvSpPr txBox="1"/>
                <p:nvPr/>
              </p:nvSpPr>
              <p:spPr>
                <a:xfrm>
                  <a:off x="1762303" y="1602930"/>
                  <a:ext cx="2186434" cy="1523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Clr>
                      <a:srgbClr val="527FFF"/>
                    </a:buClr>
                    <a:buSzPct val="130000"/>
                    <a:buFont typeface="Arial" panose="020B0604020202020204" pitchFamily="34" charset="0"/>
                    <a:buChar char="•"/>
                  </a:pPr>
                  <a:endParaRPr lang="ru-RU" sz="1300" b="1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endParaRPr>
                </a:p>
                <a:p>
                  <a:pPr>
                    <a:buClr>
                      <a:srgbClr val="527FFF"/>
                    </a:buClr>
                    <a:buSzPct val="130000"/>
                  </a:pPr>
                  <a:endParaRPr lang="ru-RU" sz="1300" b="1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endParaRPr>
                </a:p>
                <a:p>
                  <a:pPr marL="285750" indent="-285750">
                    <a:buClr>
                      <a:srgbClr val="527FFF"/>
                    </a:buClr>
                    <a:buSzPct val="130000"/>
                    <a:buFontTx/>
                    <a:buChar char="-"/>
                  </a:pPr>
                  <a:endParaRPr lang="ru-RU" sz="130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endParaRPr>
                </a:p>
                <a:p>
                  <a:pPr>
                    <a:buClr>
                      <a:srgbClr val="527FFF"/>
                    </a:buClr>
                    <a:buSzPct val="130000"/>
                  </a:pPr>
                  <a:endParaRPr lang="ru-RU" sz="130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endParaRPr>
                </a:p>
                <a:p>
                  <a:pPr>
                    <a:buClr>
                      <a:srgbClr val="527FFF"/>
                    </a:buClr>
                    <a:buSzPct val="130000"/>
                  </a:pPr>
                  <a:endParaRPr lang="ru-RU" sz="130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endParaRPr>
                </a:p>
                <a:p>
                  <a:pPr>
                    <a:buClr>
                      <a:srgbClr val="527FFF"/>
                    </a:buClr>
                    <a:buSzPct val="130000"/>
                  </a:pPr>
                  <a:endParaRPr lang="ru-RU" sz="140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endParaRPr>
                </a:p>
                <a:p>
                  <a:pPr>
                    <a:buClr>
                      <a:srgbClr val="527FFF"/>
                    </a:buClr>
                    <a:buSzPct val="130000"/>
                  </a:pPr>
                  <a:endParaRPr lang="ru-RU" sz="140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endParaRPr>
                </a:p>
              </p:txBody>
            </p:sp>
            <p:grpSp>
              <p:nvGrpSpPr>
                <p:cNvPr id="12" name="Группа 11">
                  <a:extLst>
                    <a:ext uri="{FF2B5EF4-FFF2-40B4-BE49-F238E27FC236}">
                      <a16:creationId xmlns:a16="http://schemas.microsoft.com/office/drawing/2014/main" id="{DDA3FC48-C9F1-B9DA-E964-B95CA069776C}"/>
                    </a:ext>
                  </a:extLst>
                </p:cNvPr>
                <p:cNvGrpSpPr/>
                <p:nvPr/>
              </p:nvGrpSpPr>
              <p:grpSpPr>
                <a:xfrm>
                  <a:off x="-1222158" y="1105515"/>
                  <a:ext cx="3259250" cy="3556251"/>
                  <a:chOff x="-1081575" y="2028461"/>
                  <a:chExt cx="3259250" cy="3556251"/>
                </a:xfrm>
              </p:grpSpPr>
              <p:sp>
                <p:nvSpPr>
                  <p:cNvPr id="17" name="Прямоугольник: скругленные углы 27">
                    <a:extLst>
                      <a:ext uri="{FF2B5EF4-FFF2-40B4-BE49-F238E27FC236}">
                        <a16:creationId xmlns:a16="http://schemas.microsoft.com/office/drawing/2014/main" id="{AD22F4B7-69B2-4AE4-E4BF-9B0D595911D9}"/>
                      </a:ext>
                    </a:extLst>
                  </p:cNvPr>
                  <p:cNvSpPr/>
                  <p:nvPr/>
                </p:nvSpPr>
                <p:spPr>
                  <a:xfrm>
                    <a:off x="-1081575" y="2209799"/>
                    <a:ext cx="3259250" cy="3374913"/>
                  </a:xfrm>
                  <a:prstGeom prst="roundRect">
                    <a:avLst>
                      <a:gd name="adj" fmla="val 5810"/>
                    </a:avLst>
                  </a:prstGeom>
                  <a:solidFill>
                    <a:srgbClr val="F3F3F3"/>
                  </a:solidFill>
                  <a:ln>
                    <a:noFill/>
                  </a:ln>
                  <a:effectLst>
                    <a:softEdge rad="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" name="Прямоугольник: скругленные углы 2">
                    <a:extLst>
                      <a:ext uri="{FF2B5EF4-FFF2-40B4-BE49-F238E27FC236}">
                        <a16:creationId xmlns:a16="http://schemas.microsoft.com/office/drawing/2014/main" id="{EBA98C97-F732-ADB9-1E74-3BB66929BCB2}"/>
                      </a:ext>
                    </a:extLst>
                  </p:cNvPr>
                  <p:cNvSpPr/>
                  <p:nvPr/>
                </p:nvSpPr>
                <p:spPr>
                  <a:xfrm>
                    <a:off x="-259441" y="2028461"/>
                    <a:ext cx="1539643" cy="409783"/>
                  </a:xfrm>
                  <a:prstGeom prst="roundRect">
                    <a:avLst/>
                  </a:prstGeom>
                  <a:solidFill>
                    <a:srgbClr val="527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9" name="object 10">
                    <a:extLst>
                      <a:ext uri="{FF2B5EF4-FFF2-40B4-BE49-F238E27FC236}">
                        <a16:creationId xmlns:a16="http://schemas.microsoft.com/office/drawing/2014/main" id="{3170ACEB-FE63-524B-71B4-CD4F97BB4D7E}"/>
                      </a:ext>
                    </a:extLst>
                  </p:cNvPr>
                  <p:cNvSpPr txBox="1"/>
                  <p:nvPr/>
                </p:nvSpPr>
                <p:spPr>
                  <a:xfrm>
                    <a:off x="-8759" y="2044793"/>
                    <a:ext cx="2186434" cy="320601"/>
                  </a:xfrm>
                  <a:prstGeom prst="rect">
                    <a:avLst/>
                  </a:prstGeom>
                </p:spPr>
                <p:txBody>
                  <a:bodyPr vert="horz" wrap="square" lIns="0" tIns="12700" rIns="0" bIns="0" rtlCol="0">
                    <a:spAutoFit/>
                  </a:bodyPr>
                  <a:lstStyle/>
                  <a:p>
                    <a:pPr marL="12700" marR="5080">
                      <a:lnSpc>
                        <a:spcPct val="100000"/>
                      </a:lnSpc>
                      <a:spcBef>
                        <a:spcPts val="100"/>
                      </a:spcBef>
                    </a:pPr>
                    <a:r>
                      <a:rPr lang="ru-RU" sz="2000" b="1" dirty="0">
                        <a:solidFill>
                          <a:schemeClr val="bg1"/>
                        </a:solidFill>
                        <a:latin typeface="Gogh Bold" pitchFamily="2" charset="-52"/>
                        <a:cs typeface="Lucida Sans Unicode" panose="020B0602030504020204" pitchFamily="34" charset="0"/>
                      </a:rPr>
                      <a:t>ПИТАНИЕ </a:t>
                    </a:r>
                    <a:endParaRPr sz="2000" dirty="0">
                      <a:solidFill>
                        <a:schemeClr val="bg1"/>
                      </a:solidFill>
                      <a:latin typeface="Gogh Bold" pitchFamily="2" charset="-52"/>
                      <a:cs typeface="Lucida Sans Unicode" panose="020B0602030504020204" pitchFamily="34" charset="0"/>
                    </a:endParaRPr>
                  </a:p>
                </p:txBody>
              </p:sp>
            </p:grp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D1BE0A-5448-EF01-2F07-E9EE502BD937}"/>
                  </a:ext>
                </a:extLst>
              </p:cNvPr>
              <p:cNvSpPr txBox="1"/>
              <p:nvPr/>
            </p:nvSpPr>
            <p:spPr>
              <a:xfrm>
                <a:off x="3996614" y="2518967"/>
                <a:ext cx="309396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527FFF"/>
                  </a:buClr>
                  <a:buSzPct val="130000"/>
                  <a:buFont typeface="Arial" panose="020B0604020202020204" pitchFamily="34" charset="0"/>
                  <a:buChar char="•"/>
                </a:pPr>
                <a:r>
                  <a:rPr lang="ru-RU" sz="1300" b="1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обеспечение медицинского сопровождения учащихся</a:t>
                </a:r>
                <a:r>
                  <a:rPr lang="en-US" sz="1300" b="1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 </a:t>
                </a:r>
                <a:r>
                  <a:rPr lang="ru-RU" sz="1300" b="1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школы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 typeface="Arial" panose="020B0604020202020204" pitchFamily="34" charset="0"/>
                  <a:buChar char="•"/>
                </a:pPr>
                <a:r>
                  <a:rPr lang="ru-RU" sz="130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совместная разработка программ в рамках индустрии «</a:t>
                </a:r>
                <a:r>
                  <a:rPr lang="ru-RU" sz="1300" spc="10" dirty="0" err="1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Ботех</a:t>
                </a:r>
                <a:r>
                  <a:rPr lang="ru-RU" sz="1300" spc="10" dirty="0">
                    <a:solidFill>
                      <a:srgbClr val="172159"/>
                    </a:solidFill>
                    <a:latin typeface="Gogh Medium" pitchFamily="2" charset="-52"/>
                    <a:cs typeface="Lucida Sans Unicode" panose="020B0602030504020204" pitchFamily="34" charset="0"/>
                  </a:rPr>
                  <a:t>» </a:t>
                </a:r>
              </a:p>
              <a:p>
                <a:pPr marL="285750" indent="-285750">
                  <a:buClr>
                    <a:srgbClr val="527FFF"/>
                  </a:buClr>
                  <a:buSzPct val="130000"/>
                  <a:buFont typeface="Arial" panose="020B0604020202020204" pitchFamily="34" charset="0"/>
                  <a:buChar char="•"/>
                </a:pPr>
                <a:endParaRPr lang="ru-RU" sz="13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endParaRP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endParaRPr lang="ru-RU" sz="1300" b="1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6C34D7-AB22-6EF5-CF3F-F238FC79836B}"/>
                  </a:ext>
                </a:extLst>
              </p:cNvPr>
              <p:cNvSpPr txBox="1"/>
              <p:nvPr/>
            </p:nvSpPr>
            <p:spPr>
              <a:xfrm>
                <a:off x="484018" y="2518967"/>
                <a:ext cx="35125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527FFF"/>
                  </a:buClr>
                  <a:buSzPct val="130000"/>
                </a:pPr>
                <a:endParaRPr lang="ru-RU" sz="13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endParaRPr>
              </a:p>
              <a:p>
                <a:pPr marL="285750" indent="-285750">
                  <a:buClr>
                    <a:srgbClr val="527FFF"/>
                  </a:buClr>
                  <a:buSzPct val="130000"/>
                  <a:buFontTx/>
                  <a:buChar char="-"/>
                </a:pPr>
                <a:endParaRPr lang="ru-RU" sz="1300" b="1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738CE3-04E8-D294-9E83-9BDC13058EB8}"/>
                  </a:ext>
                </a:extLst>
              </p:cNvPr>
              <p:cNvSpPr txBox="1"/>
              <p:nvPr/>
            </p:nvSpPr>
            <p:spPr>
              <a:xfrm>
                <a:off x="512427" y="3496266"/>
                <a:ext cx="3512596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527FFF"/>
                  </a:buClr>
                  <a:buSzPct val="130000"/>
                </a:pPr>
                <a:endParaRPr lang="ru-RU" sz="13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3E28D4-89B7-684F-2840-697D9306A271}"/>
                </a:ext>
              </a:extLst>
            </p:cNvPr>
            <p:cNvSpPr txBox="1"/>
            <p:nvPr/>
          </p:nvSpPr>
          <p:spPr>
            <a:xfrm>
              <a:off x="7432752" y="2302194"/>
              <a:ext cx="322321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300" b="1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организация питания в школе, в том числе кафе </a:t>
              </a: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3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участие в реализации культурно-просветительской программы школы</a:t>
              </a:r>
            </a:p>
            <a:p>
              <a:pPr>
                <a:buClr>
                  <a:srgbClr val="527FFF"/>
                </a:buClr>
                <a:buSzPct val="130000"/>
              </a:pPr>
              <a:endParaRPr lang="ru-RU" sz="13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endParaRPr lang="ru-RU" sz="13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</p:txBody>
        </p:sp>
        <p:pic>
          <p:nvPicPr>
            <p:cNvPr id="36" name="Рисунок 35" descr="Изображение выглядит как текст, Шрифт, Графика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40D3E84-5986-37F9-3F26-682DA07BB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309" y="4772867"/>
              <a:ext cx="1565985" cy="328111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Шрифт, Графика, графический дизайн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6EB7E3C-F685-30DD-026F-7078D0BD8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86" b="20395"/>
            <a:stretch/>
          </p:blipFill>
          <p:spPr>
            <a:xfrm>
              <a:off x="9296400" y="4456622"/>
              <a:ext cx="1508179" cy="741600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Шрифт, Графика, снимок экрана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03F6F56-B1A4-27B1-695D-B44A1152D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675" y="4750647"/>
              <a:ext cx="1646923" cy="31291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927924-CC93-7249-3014-3A9EEB245611}"/>
                </a:ext>
              </a:extLst>
            </p:cNvPr>
            <p:cNvSpPr txBox="1"/>
            <p:nvPr/>
          </p:nvSpPr>
          <p:spPr>
            <a:xfrm>
              <a:off x="543638" y="2211828"/>
              <a:ext cx="3203154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300" b="1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разработка и реализация концепции направления физической активности, спорта и здоровья </a:t>
              </a: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3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разработка и реализация программ центра </a:t>
              </a:r>
              <a:r>
                <a:rPr lang="en-US" sz="13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SMART (</a:t>
              </a:r>
              <a:r>
                <a:rPr lang="ru-RU" sz="13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спортивный центр) </a:t>
              </a: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3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организация выездных </a:t>
              </a:r>
              <a:r>
                <a:rPr lang="ru-RU" sz="1300" spc="10" dirty="0" err="1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кэмпов</a:t>
              </a:r>
              <a:r>
                <a:rPr lang="ru-RU" sz="13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 в рамках </a:t>
              </a:r>
              <a:r>
                <a:rPr lang="en-US" sz="13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SKOL</a:t>
              </a:r>
              <a:r>
                <a:rPr lang="ru-RU" sz="13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С</a:t>
              </a:r>
              <a:r>
                <a:rPr lang="en-US" sz="13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A</a:t>
              </a:r>
              <a:r>
                <a:rPr lang="ru-RU" sz="13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 </a:t>
              </a:r>
              <a:r>
                <a:rPr lang="en-US" sz="13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TRAVEL</a:t>
              </a:r>
              <a:endParaRPr lang="ru-RU" sz="13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endParaRPr lang="ru-RU" sz="13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endParaRPr lang="ru-RU" sz="13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  <a:p>
              <a:pPr marL="285750" indent="-285750">
                <a:buClr>
                  <a:srgbClr val="527FFF"/>
                </a:buClr>
                <a:buSzPct val="130000"/>
                <a:buFontTx/>
                <a:buChar char="-"/>
              </a:pPr>
              <a:endParaRPr lang="ru-RU" sz="1300" b="1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B74D3F6-4FB5-AAB2-B31F-CF3EAB6AEE16}"/>
              </a:ext>
            </a:extLst>
          </p:cNvPr>
          <p:cNvSpPr txBox="1"/>
          <p:nvPr/>
        </p:nvSpPr>
        <p:spPr>
          <a:xfrm>
            <a:off x="11799543" y="6391308"/>
            <a:ext cx="73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55317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E7C7EBD-2679-4C41-EAAC-400DC128D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590800"/>
            <a:ext cx="11404130" cy="677108"/>
          </a:xfrm>
        </p:spPr>
        <p:txBody>
          <a:bodyPr/>
          <a:lstStyle/>
          <a:p>
            <a:r>
              <a:rPr lang="ru-RU" sz="4400" dirty="0">
                <a:solidFill>
                  <a:srgbClr val="527FFF"/>
                </a:solidFill>
              </a:rPr>
              <a:t>Дополнительные слайды </a:t>
            </a:r>
          </a:p>
        </p:txBody>
      </p:sp>
    </p:spTree>
    <p:extLst>
      <p:ext uri="{BB962C8B-B14F-4D97-AF65-F5344CB8AC3E}">
        <p14:creationId xmlns:p14="http://schemas.microsoft.com/office/powerpoint/2010/main" val="1304895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CCAB7E-E541-2795-D557-D2019463C113}"/>
              </a:ext>
            </a:extLst>
          </p:cNvPr>
          <p:cNvCxnSpPr>
            <a:cxnSpLocks/>
          </p:cNvCxnSpPr>
          <p:nvPr/>
        </p:nvCxnSpPr>
        <p:spPr>
          <a:xfrm>
            <a:off x="4724400" y="1600200"/>
            <a:ext cx="482325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24448FF-7F54-2B56-9E28-E221AB341A5B}"/>
              </a:ext>
            </a:extLst>
          </p:cNvPr>
          <p:cNvCxnSpPr>
            <a:cxnSpLocks/>
          </p:cNvCxnSpPr>
          <p:nvPr/>
        </p:nvCxnSpPr>
        <p:spPr>
          <a:xfrm>
            <a:off x="6378010" y="1371600"/>
            <a:ext cx="532792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63">
            <a:extLst>
              <a:ext uri="{FF2B5EF4-FFF2-40B4-BE49-F238E27FC236}">
                <a16:creationId xmlns:a16="http://schemas.microsoft.com/office/drawing/2014/main" id="{A933828A-651A-B244-6984-06F4D419CC05}"/>
              </a:ext>
            </a:extLst>
          </p:cNvPr>
          <p:cNvSpPr txBox="1"/>
          <p:nvPr/>
        </p:nvSpPr>
        <p:spPr>
          <a:xfrm>
            <a:off x="381000" y="6040809"/>
            <a:ext cx="3492104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1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*</a:t>
            </a:r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На основе</a:t>
            </a:r>
            <a:r>
              <a:rPr lang="en-US" sz="11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 </a:t>
            </a:r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материалов </a:t>
            </a:r>
            <a:r>
              <a:rPr lang="ru-RU" sz="1100" dirty="0" err="1">
                <a:solidFill>
                  <a:srgbClr val="0000FF"/>
                </a:solidFill>
                <a:latin typeface="Gogh Medium" pitchFamily="2" charset="-52"/>
                <a:cs typeface="Lucida Sans Unicod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US" sz="1100" dirty="0">
                <a:solidFill>
                  <a:srgbClr val="0000FF"/>
                </a:solidFill>
                <a:latin typeface="Gogh Medium" pitchFamily="2" charset="-52"/>
                <a:cs typeface="Lucida Sans Unicod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ru-RU" sz="1100" dirty="0" err="1">
                <a:solidFill>
                  <a:srgbClr val="0000FF"/>
                </a:solidFill>
                <a:latin typeface="Gogh Medium" pitchFamily="2" charset="-52"/>
                <a:cs typeface="Lucida Sans Unicod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1100" dirty="0">
                <a:solidFill>
                  <a:srgbClr val="0000FF"/>
                </a:solidFill>
                <a:latin typeface="Gogh Medium" pitchFamily="2" charset="-52"/>
                <a:cs typeface="Lucida Sans Unicod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ECH</a:t>
            </a:r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endParaRPr sz="1100" dirty="0">
              <a:solidFill>
                <a:srgbClr val="172159"/>
              </a:solidFill>
              <a:latin typeface="Gogh Medium" pitchFamily="2" charset="-52"/>
              <a:cs typeface="Lucida Sans Unicode"/>
            </a:endParaRPr>
          </a:p>
        </p:txBody>
      </p:sp>
      <p:sp>
        <p:nvSpPr>
          <p:cNvPr id="40" name="object 63">
            <a:extLst>
              <a:ext uri="{FF2B5EF4-FFF2-40B4-BE49-F238E27FC236}">
                <a16:creationId xmlns:a16="http://schemas.microsoft.com/office/drawing/2014/main" id="{0899DFD3-E605-5299-6C64-F34A9C698196}"/>
              </a:ext>
            </a:extLst>
          </p:cNvPr>
          <p:cNvSpPr txBox="1"/>
          <p:nvPr/>
        </p:nvSpPr>
        <p:spPr>
          <a:xfrm>
            <a:off x="381000" y="6319204"/>
            <a:ext cx="5609294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*Количественные показатели обсуждаются индивидуально с каждым партнером</a:t>
            </a:r>
            <a:endParaRPr sz="1100" dirty="0">
              <a:solidFill>
                <a:srgbClr val="172159"/>
              </a:solidFill>
              <a:latin typeface="Gogh Medium" pitchFamily="2" charset="-52"/>
              <a:cs typeface="Lucida Sans Unicode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AEE76B-89A0-447B-9EEA-3EEEFCD3FAA3}"/>
              </a:ext>
            </a:extLst>
          </p:cNvPr>
          <p:cNvSpPr txBox="1"/>
          <p:nvPr/>
        </p:nvSpPr>
        <p:spPr>
          <a:xfrm>
            <a:off x="244203" y="113194"/>
            <a:ext cx="10606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-5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СТАЖИРОВКА</a:t>
            </a:r>
            <a:endParaRPr lang="ru-RU" sz="3600" dirty="0">
              <a:solidFill>
                <a:srgbClr val="172159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6BC4C2-342C-4922-9525-A661BFAC373D}"/>
              </a:ext>
            </a:extLst>
          </p:cNvPr>
          <p:cNvSpPr txBox="1"/>
          <p:nvPr/>
        </p:nvSpPr>
        <p:spPr>
          <a:xfrm>
            <a:off x="228600" y="838855"/>
            <a:ext cx="1147733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0" u="none" strike="noStrike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«Индустриальная стажировка» начальный уровень (9 класс), подготовка к выпуску, погружение школьников в карьеру в компании, чтобы помочь им развить важные навыки, которые необходимы</a:t>
            </a:r>
            <a:r>
              <a:rPr lang="ru-RU" sz="16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 для дальнейшего трудоустройства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527FFF"/>
                </a:solidFill>
                <a:latin typeface="Gogh Bold" pitchFamily="2" charset="-52"/>
                <a:cs typeface="Lucida Sans Unicode" panose="020B0602030504020204" pitchFamily="34" charset="0"/>
              </a:rPr>
              <a:t>Формат: </a:t>
            </a:r>
            <a:r>
              <a:rPr lang="ru-RU" sz="16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групповой (5-6 человек) /2-3 группы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sz="1400" i="1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B0CC8A7-6E27-4613-8C31-3CA88D04CFF0}"/>
              </a:ext>
            </a:extLst>
          </p:cNvPr>
          <p:cNvSpPr/>
          <p:nvPr/>
        </p:nvSpPr>
        <p:spPr>
          <a:xfrm>
            <a:off x="4600546" y="2902385"/>
            <a:ext cx="5013702" cy="2656903"/>
          </a:xfrm>
          <a:prstGeom prst="roundRect">
            <a:avLst>
              <a:gd name="adj" fmla="val 4472"/>
            </a:avLst>
          </a:prstGeom>
          <a:solidFill>
            <a:srgbClr val="F3F3F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1EB45A0F-4007-4D35-9B85-B88498986D58}"/>
              </a:ext>
            </a:extLst>
          </p:cNvPr>
          <p:cNvSpPr/>
          <p:nvPr/>
        </p:nvSpPr>
        <p:spPr>
          <a:xfrm>
            <a:off x="2575292" y="2902385"/>
            <a:ext cx="1828801" cy="2656903"/>
          </a:xfrm>
          <a:prstGeom prst="roundRect">
            <a:avLst>
              <a:gd name="adj" fmla="val 4472"/>
            </a:avLst>
          </a:prstGeom>
          <a:solidFill>
            <a:srgbClr val="F3F3F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object 63">
            <a:extLst>
              <a:ext uri="{FF2B5EF4-FFF2-40B4-BE49-F238E27FC236}">
                <a16:creationId xmlns:a16="http://schemas.microsoft.com/office/drawing/2014/main" id="{D977A9D3-8E7D-9106-D4B9-971D9925A54B}"/>
              </a:ext>
            </a:extLst>
          </p:cNvPr>
          <p:cNvSpPr txBox="1"/>
          <p:nvPr/>
        </p:nvSpPr>
        <p:spPr>
          <a:xfrm>
            <a:off x="4776836" y="2984274"/>
            <a:ext cx="4443363" cy="8989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0"/>
              </a:spcBef>
              <a:buClr>
                <a:srgbClr val="527FF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совместная разработка критериев отбора на стажировку</a:t>
            </a:r>
          </a:p>
          <a:p>
            <a:pPr marL="298450" indent="-285750">
              <a:spcBef>
                <a:spcPts val="90"/>
              </a:spcBef>
              <a:buClr>
                <a:srgbClr val="527FF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р</a:t>
            </a:r>
            <a:r>
              <a:rPr lang="ru-RU" sz="1400" b="0" u="none" strike="noStrike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уководитель стажировки от компании-партнера </a:t>
            </a:r>
          </a:p>
          <a:p>
            <a:pPr marL="298450" indent="-285750">
              <a:spcBef>
                <a:spcPts val="90"/>
              </a:spcBef>
              <a:buClr>
                <a:srgbClr val="527FF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оценка опыта стажировки</a:t>
            </a:r>
            <a:endParaRPr lang="ru-RU" sz="1400" dirty="0">
              <a:solidFill>
                <a:srgbClr val="172159"/>
              </a:solidFill>
              <a:latin typeface="Gogh Medium" pitchFamily="2" charset="-52"/>
              <a:cs typeface="Lucida Sans Unicode"/>
            </a:endParaRPr>
          </a:p>
        </p:txBody>
      </p:sp>
      <p:sp>
        <p:nvSpPr>
          <p:cNvPr id="24" name="object 63">
            <a:extLst>
              <a:ext uri="{FF2B5EF4-FFF2-40B4-BE49-F238E27FC236}">
                <a16:creationId xmlns:a16="http://schemas.microsoft.com/office/drawing/2014/main" id="{4D0E2C1A-4EC2-17DE-2387-01E8EACE7222}"/>
              </a:ext>
            </a:extLst>
          </p:cNvPr>
          <p:cNvSpPr txBox="1"/>
          <p:nvPr/>
        </p:nvSpPr>
        <p:spPr>
          <a:xfrm>
            <a:off x="2679532" y="2984274"/>
            <a:ext cx="1641813" cy="4552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400" dirty="0">
                <a:solidFill>
                  <a:srgbClr val="172159"/>
                </a:solidFill>
                <a:latin typeface="Gogh Bold" pitchFamily="2" charset="-52"/>
                <a:cs typeface="Lucida Sans Unicode"/>
              </a:rPr>
              <a:t>предполагаемые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400" dirty="0">
                <a:solidFill>
                  <a:srgbClr val="172159"/>
                </a:solidFill>
                <a:latin typeface="Gogh Bold" pitchFamily="2" charset="-52"/>
                <a:cs typeface="Lucida Sans Unicode"/>
              </a:rPr>
              <a:t>усилия</a:t>
            </a:r>
            <a:endParaRPr sz="1400" dirty="0">
              <a:solidFill>
                <a:srgbClr val="172159"/>
              </a:solidFill>
              <a:latin typeface="Gogh Bold" pitchFamily="2" charset="-52"/>
              <a:cs typeface="Lucida Sans Unicode"/>
            </a:endParaRPr>
          </a:p>
        </p:txBody>
      </p:sp>
      <p:sp>
        <p:nvSpPr>
          <p:cNvPr id="8" name="object 63">
            <a:extLst>
              <a:ext uri="{FF2B5EF4-FFF2-40B4-BE49-F238E27FC236}">
                <a16:creationId xmlns:a16="http://schemas.microsoft.com/office/drawing/2014/main" id="{7E880829-2FAE-D4F0-2AA0-BABDDD02B197}"/>
              </a:ext>
            </a:extLst>
          </p:cNvPr>
          <p:cNvSpPr txBox="1"/>
          <p:nvPr/>
        </p:nvSpPr>
        <p:spPr>
          <a:xfrm>
            <a:off x="4776837" y="4490683"/>
            <a:ext cx="3970656" cy="6706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Clr>
                <a:srgbClr val="527FFF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~</a:t>
            </a:r>
            <a:r>
              <a:rPr lang="ru-RU" sz="14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 7-10  дней практической деятельности в компании-партнера  (</a:t>
            </a:r>
            <a:r>
              <a:rPr lang="en-US" sz="14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~72 </a:t>
            </a:r>
            <a:r>
              <a:rPr lang="ru-RU" sz="14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ч.) </a:t>
            </a:r>
            <a:endParaRPr lang="ru-RU" sz="1400" u="none" strike="noStrike" dirty="0">
              <a:solidFill>
                <a:srgbClr val="172159"/>
              </a:solidFill>
              <a:effectLst/>
              <a:latin typeface="Gogh Medium" pitchFamily="2" charset="-52"/>
              <a:cs typeface="Lucida Sans Unicode" panose="020B0602030504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14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 </a:t>
            </a:r>
            <a:endParaRPr sz="1400" dirty="0">
              <a:solidFill>
                <a:srgbClr val="172159"/>
              </a:solidFill>
              <a:latin typeface="Gogh Medium" pitchFamily="2" charset="-52"/>
              <a:cs typeface="Lucida Sans Unicode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D0AD69A-6179-4679-9CDD-2EBD74F10F65}"/>
              </a:ext>
            </a:extLst>
          </p:cNvPr>
          <p:cNvSpPr/>
          <p:nvPr/>
        </p:nvSpPr>
        <p:spPr>
          <a:xfrm>
            <a:off x="2575293" y="2372591"/>
            <a:ext cx="1828800" cy="420404"/>
          </a:xfrm>
          <a:prstGeom prst="roundRect">
            <a:avLst/>
          </a:prstGeom>
          <a:solidFill>
            <a:srgbClr val="52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7A7CFB-3BB8-4639-BEFD-B833E57C5206}"/>
              </a:ext>
            </a:extLst>
          </p:cNvPr>
          <p:cNvSpPr txBox="1"/>
          <p:nvPr/>
        </p:nvSpPr>
        <p:spPr>
          <a:xfrm>
            <a:off x="2803892" y="2401016"/>
            <a:ext cx="137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000" dirty="0">
                <a:solidFill>
                  <a:schemeClr val="bg1"/>
                </a:solidFill>
                <a:latin typeface="Gogh Bold" pitchFamily="2" charset="-52"/>
                <a:cs typeface="Lucida Sans Unicode"/>
              </a:rPr>
              <a:t>9 КЛАСС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6311793-7C7F-416B-933C-5816DF4E074C}"/>
              </a:ext>
            </a:extLst>
          </p:cNvPr>
          <p:cNvSpPr/>
          <p:nvPr/>
        </p:nvSpPr>
        <p:spPr>
          <a:xfrm>
            <a:off x="4600546" y="2374260"/>
            <a:ext cx="5016162" cy="420404"/>
          </a:xfrm>
          <a:prstGeom prst="roundRect">
            <a:avLst/>
          </a:prstGeom>
          <a:solidFill>
            <a:srgbClr val="52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16AE5-B7C2-4158-9BD3-45B4FD6213CF}"/>
              </a:ext>
            </a:extLst>
          </p:cNvPr>
          <p:cNvSpPr txBox="1"/>
          <p:nvPr/>
        </p:nvSpPr>
        <p:spPr>
          <a:xfrm>
            <a:off x="4776837" y="2382711"/>
            <a:ext cx="4717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0"/>
              </a:spcBef>
            </a:pPr>
            <a:r>
              <a:rPr lang="ru-RU" sz="2000" dirty="0">
                <a:solidFill>
                  <a:schemeClr val="bg1"/>
                </a:solidFill>
                <a:latin typeface="Gogh Bold" pitchFamily="2" charset="-52"/>
                <a:cs typeface="Lucida Sans Unicode"/>
              </a:rPr>
              <a:t>ИНДУСТРИАЛЬНАЯ СТАЖИРОВКА  </a:t>
            </a:r>
          </a:p>
        </p:txBody>
      </p:sp>
      <p:sp>
        <p:nvSpPr>
          <p:cNvPr id="28" name="object 63">
            <a:extLst>
              <a:ext uri="{FF2B5EF4-FFF2-40B4-BE49-F238E27FC236}">
                <a16:creationId xmlns:a16="http://schemas.microsoft.com/office/drawing/2014/main" id="{19DB0AD1-8681-4BFE-B127-90B6038D9D49}"/>
              </a:ext>
            </a:extLst>
          </p:cNvPr>
          <p:cNvSpPr txBox="1"/>
          <p:nvPr/>
        </p:nvSpPr>
        <p:spPr>
          <a:xfrm>
            <a:off x="2668785" y="4490683"/>
            <a:ext cx="1641813" cy="4552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172159"/>
                </a:solidFill>
                <a:latin typeface="Gogh Bold" pitchFamily="2" charset="-52"/>
                <a:cs typeface="Lucida Sans Unicode"/>
              </a:rPr>
              <a:t>предполагаемый объем работы</a:t>
            </a:r>
          </a:p>
        </p:txBody>
      </p:sp>
    </p:spTree>
    <p:extLst>
      <p:ext uri="{BB962C8B-B14F-4D97-AF65-F5344CB8AC3E}">
        <p14:creationId xmlns:p14="http://schemas.microsoft.com/office/powerpoint/2010/main" val="1869388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CCAB7E-E541-2795-D557-D2019463C113}"/>
              </a:ext>
            </a:extLst>
          </p:cNvPr>
          <p:cNvCxnSpPr>
            <a:cxnSpLocks/>
          </p:cNvCxnSpPr>
          <p:nvPr/>
        </p:nvCxnSpPr>
        <p:spPr>
          <a:xfrm>
            <a:off x="4724400" y="1600200"/>
            <a:ext cx="482325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24448FF-7F54-2B56-9E28-E221AB341A5B}"/>
              </a:ext>
            </a:extLst>
          </p:cNvPr>
          <p:cNvCxnSpPr>
            <a:cxnSpLocks/>
          </p:cNvCxnSpPr>
          <p:nvPr/>
        </p:nvCxnSpPr>
        <p:spPr>
          <a:xfrm>
            <a:off x="6378010" y="1371600"/>
            <a:ext cx="532792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63">
            <a:extLst>
              <a:ext uri="{FF2B5EF4-FFF2-40B4-BE49-F238E27FC236}">
                <a16:creationId xmlns:a16="http://schemas.microsoft.com/office/drawing/2014/main" id="{A933828A-651A-B244-6984-06F4D419CC05}"/>
              </a:ext>
            </a:extLst>
          </p:cNvPr>
          <p:cNvSpPr txBox="1"/>
          <p:nvPr/>
        </p:nvSpPr>
        <p:spPr>
          <a:xfrm>
            <a:off x="381000" y="6040809"/>
            <a:ext cx="3492104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1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*</a:t>
            </a:r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На основе</a:t>
            </a:r>
            <a:r>
              <a:rPr lang="en-US" sz="11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 </a:t>
            </a:r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материалов </a:t>
            </a:r>
            <a:r>
              <a:rPr lang="ru-RU" sz="1100" dirty="0" err="1">
                <a:solidFill>
                  <a:srgbClr val="0000FF"/>
                </a:solidFill>
                <a:latin typeface="Gogh Medium" pitchFamily="2" charset="-52"/>
                <a:cs typeface="Lucida Sans Unicod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US" sz="1100" dirty="0">
                <a:solidFill>
                  <a:srgbClr val="0000FF"/>
                </a:solidFill>
                <a:latin typeface="Gogh Medium" pitchFamily="2" charset="-52"/>
                <a:cs typeface="Lucida Sans Unicod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ru-RU" sz="1100" dirty="0">
                <a:solidFill>
                  <a:srgbClr val="0000FF"/>
                </a:solidFill>
                <a:latin typeface="Gogh Medium" pitchFamily="2" charset="-52"/>
                <a:cs typeface="Lucida Sans Unicod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1100" dirty="0">
                <a:solidFill>
                  <a:srgbClr val="0000FF"/>
                </a:solidFill>
                <a:latin typeface="Gogh Medium" pitchFamily="2" charset="-52"/>
                <a:cs typeface="Lucida Sans Unicod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ECH</a:t>
            </a:r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endParaRPr sz="1100" dirty="0">
              <a:solidFill>
                <a:srgbClr val="172159"/>
              </a:solidFill>
              <a:latin typeface="Gogh Medium" pitchFamily="2" charset="-52"/>
              <a:cs typeface="Lucida Sans Unicode"/>
            </a:endParaRPr>
          </a:p>
        </p:txBody>
      </p:sp>
      <p:sp>
        <p:nvSpPr>
          <p:cNvPr id="40" name="object 63">
            <a:extLst>
              <a:ext uri="{FF2B5EF4-FFF2-40B4-BE49-F238E27FC236}">
                <a16:creationId xmlns:a16="http://schemas.microsoft.com/office/drawing/2014/main" id="{0899DFD3-E605-5299-6C64-F34A9C698196}"/>
              </a:ext>
            </a:extLst>
          </p:cNvPr>
          <p:cNvSpPr txBox="1"/>
          <p:nvPr/>
        </p:nvSpPr>
        <p:spPr>
          <a:xfrm>
            <a:off x="381000" y="6319204"/>
            <a:ext cx="5609294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*Количественные показатели обсуждаются индивидуально с каждым партнером</a:t>
            </a:r>
            <a:endParaRPr sz="1100" dirty="0">
              <a:solidFill>
                <a:srgbClr val="172159"/>
              </a:solidFill>
              <a:latin typeface="Gogh Medium" pitchFamily="2" charset="-52"/>
              <a:cs typeface="Lucida Sans Unicode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AEE76B-89A0-447B-9EEA-3EEEFCD3FAA3}"/>
              </a:ext>
            </a:extLst>
          </p:cNvPr>
          <p:cNvSpPr txBox="1"/>
          <p:nvPr/>
        </p:nvSpPr>
        <p:spPr>
          <a:xfrm>
            <a:off x="244203" y="113194"/>
            <a:ext cx="10606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-5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СТАЖИРОВКА</a:t>
            </a:r>
            <a:endParaRPr lang="ru-RU" sz="3600" dirty="0">
              <a:solidFill>
                <a:srgbClr val="172159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6BC4C2-342C-4922-9525-A661BFAC373D}"/>
              </a:ext>
            </a:extLst>
          </p:cNvPr>
          <p:cNvSpPr txBox="1"/>
          <p:nvPr/>
        </p:nvSpPr>
        <p:spPr>
          <a:xfrm>
            <a:off x="228600" y="838855"/>
            <a:ext cx="11582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«Бизнес-стажировка» (10</a:t>
            </a:r>
            <a:r>
              <a:rPr lang="en-US" sz="1600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 </a:t>
            </a:r>
            <a:r>
              <a:rPr lang="ru-RU" sz="1600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класс), </a:t>
            </a:r>
            <a:r>
              <a:rPr lang="ru-RU" sz="1600" u="none" strike="noStrike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стажировка школьнико</a:t>
            </a:r>
            <a:r>
              <a:rPr lang="ru-RU" sz="16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в </a:t>
            </a:r>
            <a:r>
              <a:rPr lang="ru-RU" sz="1600" u="none" strike="noStrike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для</a:t>
            </a:r>
            <a:r>
              <a:rPr lang="ru-RU" sz="16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 </a:t>
            </a:r>
            <a:r>
              <a:rPr lang="ru-RU" sz="1600" u="none" strike="noStrike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отработки их профессиональных и технических навыков и получения соответствующего, реального</a:t>
            </a:r>
            <a:r>
              <a:rPr lang="ru-RU" sz="16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 </a:t>
            </a:r>
            <a:r>
              <a:rPr lang="ru-RU" sz="1600" u="none" strike="noStrike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опыта работы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527FFF"/>
                </a:solidFill>
                <a:latin typeface="Gogh Bold" pitchFamily="2" charset="-52"/>
                <a:cs typeface="Lucida Sans Unicode" panose="020B0602030504020204" pitchFamily="34" charset="0"/>
              </a:rPr>
              <a:t>Формат: </a:t>
            </a:r>
            <a:r>
              <a:rPr lang="ru-RU" sz="16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индивидуальный (5-6 человек) </a:t>
            </a:r>
            <a:endParaRPr lang="en" sz="1600" dirty="0">
              <a:solidFill>
                <a:srgbClr val="172159"/>
              </a:solidFill>
              <a:effectLst/>
              <a:latin typeface="Gogh Medium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B0CC8A7-6E27-4613-8C31-3CA88D04CFF0}"/>
              </a:ext>
            </a:extLst>
          </p:cNvPr>
          <p:cNvSpPr/>
          <p:nvPr/>
        </p:nvSpPr>
        <p:spPr>
          <a:xfrm>
            <a:off x="4600546" y="2381546"/>
            <a:ext cx="5013702" cy="3442121"/>
          </a:xfrm>
          <a:prstGeom prst="roundRect">
            <a:avLst>
              <a:gd name="adj" fmla="val 4472"/>
            </a:avLst>
          </a:prstGeom>
          <a:solidFill>
            <a:srgbClr val="F3F3F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1EB45A0F-4007-4D35-9B85-B88498986D58}"/>
              </a:ext>
            </a:extLst>
          </p:cNvPr>
          <p:cNvSpPr/>
          <p:nvPr/>
        </p:nvSpPr>
        <p:spPr>
          <a:xfrm>
            <a:off x="2575292" y="2381546"/>
            <a:ext cx="1828801" cy="3442121"/>
          </a:xfrm>
          <a:prstGeom prst="roundRect">
            <a:avLst>
              <a:gd name="adj" fmla="val 4472"/>
            </a:avLst>
          </a:prstGeom>
          <a:solidFill>
            <a:srgbClr val="F3F3F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object 63">
            <a:extLst>
              <a:ext uri="{FF2B5EF4-FFF2-40B4-BE49-F238E27FC236}">
                <a16:creationId xmlns:a16="http://schemas.microsoft.com/office/drawing/2014/main" id="{D977A9D3-8E7D-9106-D4B9-971D9925A54B}"/>
              </a:ext>
            </a:extLst>
          </p:cNvPr>
          <p:cNvSpPr txBox="1"/>
          <p:nvPr/>
        </p:nvSpPr>
        <p:spPr>
          <a:xfrm>
            <a:off x="4776837" y="2463435"/>
            <a:ext cx="4343400" cy="8989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0"/>
              </a:spcBef>
              <a:buClr>
                <a:srgbClr val="527FF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совместная разработка критериев отбора на стажировку</a:t>
            </a:r>
          </a:p>
          <a:p>
            <a:pPr marL="298450" indent="-285750">
              <a:spcBef>
                <a:spcPts val="90"/>
              </a:spcBef>
              <a:buClr>
                <a:srgbClr val="527FF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р</a:t>
            </a:r>
            <a:r>
              <a:rPr lang="ru-RU" sz="1400" b="0" u="none" strike="noStrike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уководитель стажировки от компании-партнера </a:t>
            </a:r>
          </a:p>
          <a:p>
            <a:pPr marL="298450" indent="-285750">
              <a:spcBef>
                <a:spcPts val="90"/>
              </a:spcBef>
              <a:buClr>
                <a:srgbClr val="527FF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оценка опыта стажировки</a:t>
            </a:r>
            <a:endParaRPr lang="ru-RU" sz="1400" dirty="0">
              <a:solidFill>
                <a:srgbClr val="172159"/>
              </a:solidFill>
              <a:latin typeface="Gogh Medium" pitchFamily="2" charset="-52"/>
              <a:cs typeface="Lucida Sans Unicode"/>
            </a:endParaRPr>
          </a:p>
        </p:txBody>
      </p:sp>
      <p:sp>
        <p:nvSpPr>
          <p:cNvPr id="24" name="object 63">
            <a:extLst>
              <a:ext uri="{FF2B5EF4-FFF2-40B4-BE49-F238E27FC236}">
                <a16:creationId xmlns:a16="http://schemas.microsoft.com/office/drawing/2014/main" id="{4D0E2C1A-4EC2-17DE-2387-01E8EACE7222}"/>
              </a:ext>
            </a:extLst>
          </p:cNvPr>
          <p:cNvSpPr txBox="1"/>
          <p:nvPr/>
        </p:nvSpPr>
        <p:spPr>
          <a:xfrm>
            <a:off x="2679532" y="2463435"/>
            <a:ext cx="1641813" cy="4552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400" dirty="0">
                <a:solidFill>
                  <a:srgbClr val="172159"/>
                </a:solidFill>
                <a:latin typeface="Gogh Bold" pitchFamily="2" charset="-52"/>
                <a:cs typeface="Lucida Sans Unicode"/>
              </a:rPr>
              <a:t>предполагаемые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400" dirty="0">
                <a:solidFill>
                  <a:srgbClr val="172159"/>
                </a:solidFill>
                <a:latin typeface="Gogh Bold" pitchFamily="2" charset="-52"/>
                <a:cs typeface="Lucida Sans Unicode"/>
              </a:rPr>
              <a:t>усилия</a:t>
            </a:r>
            <a:endParaRPr sz="1400" dirty="0">
              <a:solidFill>
                <a:srgbClr val="172159"/>
              </a:solidFill>
              <a:latin typeface="Gogh Bold" pitchFamily="2" charset="-52"/>
              <a:cs typeface="Lucida Sans Unicode"/>
            </a:endParaRPr>
          </a:p>
        </p:txBody>
      </p:sp>
      <p:sp>
        <p:nvSpPr>
          <p:cNvPr id="8" name="object 63">
            <a:extLst>
              <a:ext uri="{FF2B5EF4-FFF2-40B4-BE49-F238E27FC236}">
                <a16:creationId xmlns:a16="http://schemas.microsoft.com/office/drawing/2014/main" id="{7E880829-2FAE-D4F0-2AA0-BABDDD02B197}"/>
              </a:ext>
            </a:extLst>
          </p:cNvPr>
          <p:cNvSpPr txBox="1"/>
          <p:nvPr/>
        </p:nvSpPr>
        <p:spPr>
          <a:xfrm>
            <a:off x="4776837" y="3969844"/>
            <a:ext cx="3970656" cy="4552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0"/>
              </a:spcBef>
              <a:buClr>
                <a:srgbClr val="527FFF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~</a:t>
            </a:r>
            <a:r>
              <a:rPr lang="ru-RU" sz="14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 работа в компании не более 4-х часов в день  (в течение 2-3 месяцев) </a:t>
            </a:r>
            <a:endParaRPr sz="1400" dirty="0">
              <a:solidFill>
                <a:srgbClr val="172159"/>
              </a:solidFill>
              <a:latin typeface="Gogh Medium" pitchFamily="2" charset="-52"/>
              <a:cs typeface="Lucida Sans Unicode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D0AD69A-6179-4679-9CDD-2EBD74F10F65}"/>
              </a:ext>
            </a:extLst>
          </p:cNvPr>
          <p:cNvSpPr/>
          <p:nvPr/>
        </p:nvSpPr>
        <p:spPr>
          <a:xfrm>
            <a:off x="2575293" y="1851752"/>
            <a:ext cx="1828800" cy="420404"/>
          </a:xfrm>
          <a:prstGeom prst="roundRect">
            <a:avLst/>
          </a:prstGeom>
          <a:solidFill>
            <a:srgbClr val="52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7A7CFB-3BB8-4639-BEFD-B833E57C5206}"/>
              </a:ext>
            </a:extLst>
          </p:cNvPr>
          <p:cNvSpPr txBox="1"/>
          <p:nvPr/>
        </p:nvSpPr>
        <p:spPr>
          <a:xfrm>
            <a:off x="2736338" y="1877720"/>
            <a:ext cx="15067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000" dirty="0">
                <a:solidFill>
                  <a:schemeClr val="bg1"/>
                </a:solidFill>
                <a:latin typeface="Gogh Bold" pitchFamily="2" charset="-52"/>
                <a:cs typeface="Lucida Sans Unicode"/>
              </a:rPr>
              <a:t>10 КЛАСС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6311793-7C7F-416B-933C-5816DF4E074C}"/>
              </a:ext>
            </a:extLst>
          </p:cNvPr>
          <p:cNvSpPr/>
          <p:nvPr/>
        </p:nvSpPr>
        <p:spPr>
          <a:xfrm>
            <a:off x="4600546" y="1853421"/>
            <a:ext cx="5016162" cy="420404"/>
          </a:xfrm>
          <a:prstGeom prst="roundRect">
            <a:avLst/>
          </a:prstGeom>
          <a:solidFill>
            <a:srgbClr val="52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16AE5-B7C2-4158-9BD3-45B4FD6213CF}"/>
              </a:ext>
            </a:extLst>
          </p:cNvPr>
          <p:cNvSpPr txBox="1"/>
          <p:nvPr/>
        </p:nvSpPr>
        <p:spPr>
          <a:xfrm>
            <a:off x="5538837" y="1861872"/>
            <a:ext cx="3276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0"/>
              </a:spcBef>
            </a:pPr>
            <a:r>
              <a:rPr lang="ru-RU" sz="2000" dirty="0">
                <a:solidFill>
                  <a:schemeClr val="bg1"/>
                </a:solidFill>
                <a:latin typeface="Gogh Bold" pitchFamily="2" charset="-52"/>
                <a:cs typeface="Lucida Sans Unicode"/>
              </a:rPr>
              <a:t>БИЗНЕС-СТАЖИРОВКА  </a:t>
            </a:r>
          </a:p>
        </p:txBody>
      </p:sp>
      <p:sp>
        <p:nvSpPr>
          <p:cNvPr id="28" name="object 63">
            <a:extLst>
              <a:ext uri="{FF2B5EF4-FFF2-40B4-BE49-F238E27FC236}">
                <a16:creationId xmlns:a16="http://schemas.microsoft.com/office/drawing/2014/main" id="{19DB0AD1-8681-4BFE-B127-90B6038D9D49}"/>
              </a:ext>
            </a:extLst>
          </p:cNvPr>
          <p:cNvSpPr txBox="1"/>
          <p:nvPr/>
        </p:nvSpPr>
        <p:spPr>
          <a:xfrm>
            <a:off x="2668785" y="3969844"/>
            <a:ext cx="1641813" cy="4552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172159"/>
                </a:solidFill>
                <a:latin typeface="Gogh Bold" pitchFamily="2" charset="-52"/>
                <a:cs typeface="Lucida Sans Unicode"/>
              </a:rPr>
              <a:t>предполагаемый объем работы</a:t>
            </a:r>
          </a:p>
        </p:txBody>
      </p:sp>
      <p:sp>
        <p:nvSpPr>
          <p:cNvPr id="32" name="object 63">
            <a:extLst>
              <a:ext uri="{FF2B5EF4-FFF2-40B4-BE49-F238E27FC236}">
                <a16:creationId xmlns:a16="http://schemas.microsoft.com/office/drawing/2014/main" id="{CA41A872-D414-4E1A-9786-E959A88CD19C}"/>
              </a:ext>
            </a:extLst>
          </p:cNvPr>
          <p:cNvSpPr txBox="1"/>
          <p:nvPr/>
        </p:nvSpPr>
        <p:spPr>
          <a:xfrm>
            <a:off x="2679531" y="4823393"/>
            <a:ext cx="1641813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172159"/>
                </a:solidFill>
                <a:latin typeface="Gogh Bold" pitchFamily="2" charset="-52"/>
                <a:cs typeface="Lucida Sans Unicode"/>
              </a:rPr>
              <a:t>финансовые ресурсы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78FF47-A08E-454B-94DE-C083FAEC558C}"/>
              </a:ext>
            </a:extLst>
          </p:cNvPr>
          <p:cNvSpPr txBox="1"/>
          <p:nvPr/>
        </p:nvSpPr>
        <p:spPr>
          <a:xfrm>
            <a:off x="4727713" y="4823393"/>
            <a:ext cx="434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Clr>
                <a:srgbClr val="527FF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о</a:t>
            </a:r>
            <a:r>
              <a:rPr lang="ru-RU" sz="1400" b="0" u="none" strike="noStrike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плата стажировки</a:t>
            </a:r>
            <a:r>
              <a:rPr lang="ru-RU" sz="1400" u="none" strike="noStrike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 </a:t>
            </a:r>
            <a:r>
              <a:rPr lang="ru-RU" sz="14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(каждая компания самостоятельно </a:t>
            </a:r>
            <a:r>
              <a:rPr lang="ru-RU" sz="1400" b="0" u="none" strike="noStrike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устанавливает)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03029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D6B0800B-89A7-97FA-1EC3-8E973C236D64}"/>
                  </a:ext>
                </a:extLst>
              </p14:cNvPr>
              <p14:cNvContentPartPr/>
              <p14:nvPr/>
            </p14:nvContentPartPr>
            <p14:xfrm>
              <a:off x="2595393" y="2340327"/>
              <a:ext cx="1137600" cy="38340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D6B0800B-89A7-97FA-1EC3-8E973C236D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41393" y="2232327"/>
                <a:ext cx="124524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777D93B7-F1AB-5DD6-D040-ED81B2564067}"/>
                  </a:ext>
                </a:extLst>
              </p14:cNvPr>
              <p14:cNvContentPartPr/>
              <p14:nvPr/>
            </p14:nvContentPartPr>
            <p14:xfrm>
              <a:off x="3058353" y="2156727"/>
              <a:ext cx="1009080" cy="53604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777D93B7-F1AB-5DD6-D040-ED81B256406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4353" y="2049087"/>
                <a:ext cx="1116720" cy="7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DEC18E47-E7A7-E904-08B5-5D5ACC86F349}"/>
                  </a:ext>
                </a:extLst>
              </p14:cNvPr>
              <p14:cNvContentPartPr/>
              <p14:nvPr/>
            </p14:nvContentPartPr>
            <p14:xfrm>
              <a:off x="2727153" y="2422407"/>
              <a:ext cx="1060920" cy="243360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DEC18E47-E7A7-E904-08B5-5D5ACC86F34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73513" y="2314407"/>
                <a:ext cx="116856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2E0D302B-90F5-4A56-D639-320E0ABA4A1E}"/>
                  </a:ext>
                </a:extLst>
              </p14:cNvPr>
              <p14:cNvContentPartPr/>
              <p14:nvPr/>
            </p14:nvContentPartPr>
            <p14:xfrm>
              <a:off x="2631393" y="2308647"/>
              <a:ext cx="1398960" cy="380160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2E0D302B-90F5-4A56-D639-320E0ABA4A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77753" y="2201007"/>
                <a:ext cx="1506600" cy="5958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F073E4-8E7B-4FAB-91BD-7FAFE6C01B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32114" y="914400"/>
            <a:ext cx="6327771" cy="447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2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2B22883-205B-CBFF-F681-94F90A6BADFC}"/>
              </a:ext>
            </a:extLst>
          </p:cNvPr>
          <p:cNvSpPr/>
          <p:nvPr/>
        </p:nvSpPr>
        <p:spPr>
          <a:xfrm>
            <a:off x="4350692" y="1768178"/>
            <a:ext cx="3490615" cy="1010533"/>
          </a:xfrm>
          <a:prstGeom prst="roundRect">
            <a:avLst/>
          </a:prstGeom>
          <a:noFill/>
          <a:ln w="38100">
            <a:solidFill>
              <a:srgbClr val="527FF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EDC9D7E8-D2E3-4DBC-37AB-A82EC6A814A0}"/>
              </a:ext>
            </a:extLst>
          </p:cNvPr>
          <p:cNvSpPr/>
          <p:nvPr/>
        </p:nvSpPr>
        <p:spPr>
          <a:xfrm>
            <a:off x="8279186" y="1768178"/>
            <a:ext cx="3490615" cy="1010533"/>
          </a:xfrm>
          <a:prstGeom prst="roundRect">
            <a:avLst/>
          </a:prstGeom>
          <a:noFill/>
          <a:ln w="38100">
            <a:solidFill>
              <a:srgbClr val="527FF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D7FB4738-5A8D-8371-82F2-19D57A56F7F9}"/>
              </a:ext>
            </a:extLst>
          </p:cNvPr>
          <p:cNvSpPr txBox="1"/>
          <p:nvPr/>
        </p:nvSpPr>
        <p:spPr>
          <a:xfrm>
            <a:off x="8463955" y="2020809"/>
            <a:ext cx="4343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29385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ГОТОВНОСТЬ ВЛИЯТЬ НА РАЗВИТИЕ ИНДУСТРИИ В ШКОЛЕ 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D6AA91A-4E1A-B312-DC6F-1F361353723F}"/>
              </a:ext>
            </a:extLst>
          </p:cNvPr>
          <p:cNvGrpSpPr/>
          <p:nvPr/>
        </p:nvGrpSpPr>
        <p:grpSpPr>
          <a:xfrm>
            <a:off x="670928" y="2143921"/>
            <a:ext cx="8365335" cy="2576583"/>
            <a:chOff x="4553019" y="678403"/>
            <a:chExt cx="8365335" cy="2576583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CCA0458-23C1-DB9D-4549-BA86BE337EA0}"/>
                </a:ext>
              </a:extLst>
            </p:cNvPr>
            <p:cNvSpPr txBox="1"/>
            <p:nvPr/>
          </p:nvSpPr>
          <p:spPr>
            <a:xfrm>
              <a:off x="8530291" y="678403"/>
              <a:ext cx="4388063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1429385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600" dirty="0">
                  <a:solidFill>
                    <a:srgbClr val="172159"/>
                  </a:solidFill>
                  <a:latin typeface="Gogh Bold" pitchFamily="2" charset="-52"/>
                  <a:cs typeface="Lucida Sans Unicode" panose="020B0602030504020204" pitchFamily="34" charset="0"/>
                </a:rPr>
                <a:t>КАРЬЕРНЫЙ ПУТЬ УЧЕНИКА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4C5532-F426-730B-D82E-09B962CBFA65}"/>
                </a:ext>
              </a:extLst>
            </p:cNvPr>
            <p:cNvSpPr txBox="1"/>
            <p:nvPr/>
          </p:nvSpPr>
          <p:spPr>
            <a:xfrm>
              <a:off x="4553019" y="2916432"/>
              <a:ext cx="302948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1600" i="1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B7CF2A6-2588-7C2A-C073-F8F1C5B4C236}"/>
              </a:ext>
            </a:extLst>
          </p:cNvPr>
          <p:cNvSpPr/>
          <p:nvPr/>
        </p:nvSpPr>
        <p:spPr>
          <a:xfrm>
            <a:off x="480455" y="1768178"/>
            <a:ext cx="3490615" cy="1010533"/>
          </a:xfrm>
          <a:prstGeom prst="roundRect">
            <a:avLst/>
          </a:prstGeom>
          <a:noFill/>
          <a:ln w="38100">
            <a:solidFill>
              <a:srgbClr val="527FF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859B9FF7-5611-4442-7F25-6521C9C6FFF1}"/>
              </a:ext>
            </a:extLst>
          </p:cNvPr>
          <p:cNvSpPr txBox="1"/>
          <p:nvPr/>
        </p:nvSpPr>
        <p:spPr>
          <a:xfrm>
            <a:off x="670928" y="2036640"/>
            <a:ext cx="428978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29385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СТРАТЕГИЧЕСКОЕ ВИДЕНИЕ РАЗВИТИЯ ИНДУСТРИЙ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B37646-72AB-66FD-374A-7E7FD11E3F8C}"/>
              </a:ext>
            </a:extLst>
          </p:cNvPr>
          <p:cNvSpPr txBox="1"/>
          <p:nvPr/>
        </p:nvSpPr>
        <p:spPr>
          <a:xfrm>
            <a:off x="228600" y="228600"/>
            <a:ext cx="11406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105" dirty="0">
                <a:latin typeface="Gogh Bold" pitchFamily="2" charset="-52"/>
              </a:rPr>
              <a:t>РОЛЬ ИНДУСТРИАЛЬНОГО ПАРТНЕРА</a:t>
            </a:r>
            <a:endParaRPr lang="ru-RU" sz="3600" dirty="0"/>
          </a:p>
        </p:txBody>
      </p:sp>
      <p:sp>
        <p:nvSpPr>
          <p:cNvPr id="3" name="Прямоугольник: скругленные углы 27">
            <a:extLst>
              <a:ext uri="{FF2B5EF4-FFF2-40B4-BE49-F238E27FC236}">
                <a16:creationId xmlns:a16="http://schemas.microsoft.com/office/drawing/2014/main" id="{6847FCA3-4246-D14A-F9EC-0DA1884EAA27}"/>
              </a:ext>
            </a:extLst>
          </p:cNvPr>
          <p:cNvSpPr/>
          <p:nvPr/>
        </p:nvSpPr>
        <p:spPr>
          <a:xfrm>
            <a:off x="389681" y="3257989"/>
            <a:ext cx="3581390" cy="2087584"/>
          </a:xfrm>
          <a:prstGeom prst="roundRect">
            <a:avLst>
              <a:gd name="adj" fmla="val 5810"/>
            </a:avLst>
          </a:prstGeom>
          <a:solidFill>
            <a:srgbClr val="F3F3F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27">
            <a:extLst>
              <a:ext uri="{FF2B5EF4-FFF2-40B4-BE49-F238E27FC236}">
                <a16:creationId xmlns:a16="http://schemas.microsoft.com/office/drawing/2014/main" id="{65C75961-EC0E-07F1-0B68-E27AE4E18C29}"/>
              </a:ext>
            </a:extLst>
          </p:cNvPr>
          <p:cNvSpPr/>
          <p:nvPr/>
        </p:nvSpPr>
        <p:spPr>
          <a:xfrm>
            <a:off x="4378664" y="3257989"/>
            <a:ext cx="3490615" cy="2087584"/>
          </a:xfrm>
          <a:prstGeom prst="roundRect">
            <a:avLst>
              <a:gd name="adj" fmla="val 5810"/>
            </a:avLst>
          </a:prstGeom>
          <a:solidFill>
            <a:srgbClr val="F3F3F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27">
            <a:extLst>
              <a:ext uri="{FF2B5EF4-FFF2-40B4-BE49-F238E27FC236}">
                <a16:creationId xmlns:a16="http://schemas.microsoft.com/office/drawing/2014/main" id="{BEA19D80-F15A-3177-0C5E-E10046408400}"/>
              </a:ext>
            </a:extLst>
          </p:cNvPr>
          <p:cNvSpPr/>
          <p:nvPr/>
        </p:nvSpPr>
        <p:spPr>
          <a:xfrm>
            <a:off x="8291597" y="3257989"/>
            <a:ext cx="3490615" cy="2087584"/>
          </a:xfrm>
          <a:prstGeom prst="roundRect">
            <a:avLst>
              <a:gd name="adj" fmla="val 5810"/>
            </a:avLst>
          </a:prstGeom>
          <a:solidFill>
            <a:srgbClr val="F3F3F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7581D6B9-2CCA-2B8E-ACD2-6529F31D615E}"/>
              </a:ext>
            </a:extLst>
          </p:cNvPr>
          <p:cNvSpPr txBox="1"/>
          <p:nvPr/>
        </p:nvSpPr>
        <p:spPr>
          <a:xfrm>
            <a:off x="4462630" y="3421649"/>
            <a:ext cx="333369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600" spc="-15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совместная разработка карты компетенций и навыков, которые будут актуальны в индустрии к 2040 г. </a:t>
            </a:r>
          </a:p>
          <a:p>
            <a:pPr marL="297815" indent="-285750">
              <a:lnSpc>
                <a:spcPct val="100000"/>
              </a:lnSpc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600" spc="-15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фиксация карьерных треков </a:t>
            </a: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70D259DD-93E8-3CCB-E41F-BAE15FC42459}"/>
              </a:ext>
            </a:extLst>
          </p:cNvPr>
          <p:cNvSpPr txBox="1"/>
          <p:nvPr/>
        </p:nvSpPr>
        <p:spPr>
          <a:xfrm>
            <a:off x="506498" y="3360523"/>
            <a:ext cx="3235981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600" spc="-15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участие в стратегическом планировании развития отрасли до 2040 г., как будет меняться индустрия в течение 10-15 лет</a:t>
            </a:r>
          </a:p>
          <a:p>
            <a:pPr marL="12065">
              <a:lnSpc>
                <a:spcPct val="100000"/>
              </a:lnSpc>
              <a:buClr>
                <a:srgbClr val="527FFF"/>
              </a:buClr>
              <a:buSzPct val="130000"/>
              <a:tabLst>
                <a:tab pos="240665" algn="l"/>
                <a:tab pos="241935" algn="l"/>
              </a:tabLst>
            </a:pPr>
            <a:endParaRPr lang="ru-RU" sz="1600" spc="-15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marL="297815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600" spc="-15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совместная разработка отраслевой карты профессий </a:t>
            </a:r>
            <a:endParaRPr lang="ru-RU" sz="1600" spc="-1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marL="12065">
              <a:lnSpc>
                <a:spcPct val="100000"/>
              </a:lnSpc>
              <a:buClr>
                <a:srgbClr val="527FFF"/>
              </a:buClr>
              <a:buSzPct val="130000"/>
              <a:tabLst>
                <a:tab pos="240665" algn="l"/>
                <a:tab pos="241935" algn="l"/>
              </a:tabLst>
            </a:pPr>
            <a:r>
              <a:rPr lang="ru-RU" sz="1600" spc="-15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6D1785F0-F242-C74D-AA08-93C6C3607CC5}"/>
              </a:ext>
            </a:extLst>
          </p:cNvPr>
          <p:cNvSpPr txBox="1"/>
          <p:nvPr/>
        </p:nvSpPr>
        <p:spPr>
          <a:xfrm>
            <a:off x="8452232" y="3424847"/>
            <a:ext cx="333369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600" spc="-15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активная включенность компании в совместную разработку и реализацию образовательных программ и проектов школы </a:t>
            </a:r>
            <a:endParaRPr lang="ru-RU" sz="1600" spc="-1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5252F4-38D9-A49E-A8BE-7D41F5CC024C}"/>
              </a:ext>
            </a:extLst>
          </p:cNvPr>
          <p:cNvSpPr txBox="1"/>
          <p:nvPr/>
        </p:nvSpPr>
        <p:spPr>
          <a:xfrm>
            <a:off x="11815740" y="6400800"/>
            <a:ext cx="52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7597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id="{824310AB-8ABC-DC26-0747-CBE82183335D}"/>
              </a:ext>
            </a:extLst>
          </p:cNvPr>
          <p:cNvSpPr/>
          <p:nvPr/>
        </p:nvSpPr>
        <p:spPr>
          <a:xfrm>
            <a:off x="4070188" y="1783641"/>
            <a:ext cx="1551512" cy="4541448"/>
          </a:xfrm>
          <a:prstGeom prst="round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72159"/>
              </a:solidFill>
              <a:latin typeface="Gogh Medium" pitchFamily="2" charset="-52"/>
            </a:endParaRP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id="{7E9A1515-18A2-7CD7-2C0E-7CA0AFDADD32}"/>
              </a:ext>
            </a:extLst>
          </p:cNvPr>
          <p:cNvSpPr/>
          <p:nvPr/>
        </p:nvSpPr>
        <p:spPr>
          <a:xfrm>
            <a:off x="5704310" y="1783641"/>
            <a:ext cx="1556410" cy="4541448"/>
          </a:xfrm>
          <a:prstGeom prst="round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72159"/>
              </a:solidFill>
              <a:latin typeface="Gogh Medium" pitchFamily="2" charset="-52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id="{93A6A754-50C9-EFF5-AA78-FD23F7024A36}"/>
              </a:ext>
            </a:extLst>
          </p:cNvPr>
          <p:cNvSpPr/>
          <p:nvPr/>
        </p:nvSpPr>
        <p:spPr>
          <a:xfrm>
            <a:off x="7342726" y="1766788"/>
            <a:ext cx="1530681" cy="4566524"/>
          </a:xfrm>
          <a:prstGeom prst="round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72159"/>
              </a:solidFill>
              <a:latin typeface="Gogh Medium" pitchFamily="2" charset="-52"/>
            </a:endParaRPr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id="{50DCABCC-C2A7-C14E-6837-D8FDC7CFD519}"/>
              </a:ext>
            </a:extLst>
          </p:cNvPr>
          <p:cNvSpPr/>
          <p:nvPr/>
        </p:nvSpPr>
        <p:spPr>
          <a:xfrm>
            <a:off x="2496489" y="1766788"/>
            <a:ext cx="1491089" cy="4574802"/>
          </a:xfrm>
          <a:prstGeom prst="round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72159"/>
              </a:solidFill>
              <a:latin typeface="Gogh Medium" pitchFamily="2" charset="-52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E263931-55E9-4BE5-A27B-88ADD23E0B32}"/>
              </a:ext>
            </a:extLst>
          </p:cNvPr>
          <p:cNvGrpSpPr/>
          <p:nvPr/>
        </p:nvGrpSpPr>
        <p:grpSpPr>
          <a:xfrm>
            <a:off x="2496488" y="5364827"/>
            <a:ext cx="6384224" cy="369629"/>
            <a:chOff x="363118" y="5521976"/>
            <a:chExt cx="6384224" cy="369629"/>
          </a:xfrm>
        </p:grpSpPr>
        <p:sp>
          <p:nvSpPr>
            <p:cNvPr id="98" name="Скругленный прямоугольник 97">
              <a:extLst>
                <a:ext uri="{FF2B5EF4-FFF2-40B4-BE49-F238E27FC236}">
                  <a16:creationId xmlns:a16="http://schemas.microsoft.com/office/drawing/2014/main" id="{68BFC7FC-18F3-80BA-8673-CB2A507F527F}"/>
                </a:ext>
              </a:extLst>
            </p:cNvPr>
            <p:cNvSpPr/>
            <p:nvPr/>
          </p:nvSpPr>
          <p:spPr>
            <a:xfrm>
              <a:off x="363118" y="5521976"/>
              <a:ext cx="6384224" cy="3696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00">
                <a:solidFill>
                  <a:srgbClr val="172159"/>
                </a:solidFill>
                <a:latin typeface="Gogh Medium" pitchFamily="2" charset="-52"/>
              </a:endParaRPr>
            </a:p>
          </p:txBody>
        </p:sp>
        <p:sp>
          <p:nvSpPr>
            <p:cNvPr id="99" name="object 63">
              <a:extLst>
                <a:ext uri="{FF2B5EF4-FFF2-40B4-BE49-F238E27FC236}">
                  <a16:creationId xmlns:a16="http://schemas.microsoft.com/office/drawing/2014/main" id="{506C32E7-6B71-FB73-9E91-C79336A56C8F}"/>
                </a:ext>
              </a:extLst>
            </p:cNvPr>
            <p:cNvSpPr txBox="1"/>
            <p:nvPr/>
          </p:nvSpPr>
          <p:spPr>
            <a:xfrm>
              <a:off x="2157801" y="5611336"/>
              <a:ext cx="3731108" cy="19620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2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мастер-классы/</a:t>
              </a:r>
              <a:r>
                <a:rPr lang="en-US" sz="12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workshop/</a:t>
              </a:r>
              <a:r>
                <a:rPr lang="ru-RU" sz="12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практикумы</a:t>
              </a:r>
              <a:endParaRPr sz="1200" dirty="0">
                <a:solidFill>
                  <a:srgbClr val="172159"/>
                </a:solidFill>
                <a:latin typeface="Gogh Medium" pitchFamily="2" charset="-52"/>
                <a:cs typeface="Lucida Sans Unicode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1B96954-CC68-409D-B37F-BD64C62C99F8}"/>
              </a:ext>
            </a:extLst>
          </p:cNvPr>
          <p:cNvGrpSpPr/>
          <p:nvPr/>
        </p:nvGrpSpPr>
        <p:grpSpPr>
          <a:xfrm>
            <a:off x="2496489" y="4995241"/>
            <a:ext cx="6384223" cy="292036"/>
            <a:chOff x="363119" y="5189865"/>
            <a:chExt cx="6384223" cy="292036"/>
          </a:xfrm>
        </p:grpSpPr>
        <p:sp>
          <p:nvSpPr>
            <p:cNvPr id="101" name="Скругленный прямоугольник 100">
              <a:extLst>
                <a:ext uri="{FF2B5EF4-FFF2-40B4-BE49-F238E27FC236}">
                  <a16:creationId xmlns:a16="http://schemas.microsoft.com/office/drawing/2014/main" id="{BE46F1D6-5D1D-F788-85AA-9B671F8FD685}"/>
                </a:ext>
              </a:extLst>
            </p:cNvPr>
            <p:cNvSpPr/>
            <p:nvPr/>
          </p:nvSpPr>
          <p:spPr>
            <a:xfrm>
              <a:off x="363119" y="5189865"/>
              <a:ext cx="6384223" cy="29203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00">
                <a:solidFill>
                  <a:srgbClr val="172159"/>
                </a:solidFill>
                <a:latin typeface="Gogh Medium" pitchFamily="2" charset="-52"/>
              </a:endParaRPr>
            </a:p>
          </p:txBody>
        </p:sp>
        <p:sp>
          <p:nvSpPr>
            <p:cNvPr id="102" name="object 63">
              <a:extLst>
                <a:ext uri="{FF2B5EF4-FFF2-40B4-BE49-F238E27FC236}">
                  <a16:creationId xmlns:a16="http://schemas.microsoft.com/office/drawing/2014/main" id="{FD162EF2-B6B9-3572-1562-E114377C5BA9}"/>
                </a:ext>
              </a:extLst>
            </p:cNvPr>
            <p:cNvSpPr txBox="1"/>
            <p:nvPr/>
          </p:nvSpPr>
          <p:spPr>
            <a:xfrm>
              <a:off x="2375089" y="5234781"/>
              <a:ext cx="3048645" cy="19620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2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о</a:t>
              </a:r>
              <a:r>
                <a:rPr lang="en-US" sz="1200" dirty="0" err="1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nsite</a:t>
              </a:r>
              <a:r>
                <a:rPr lang="en-US" sz="12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 </a:t>
              </a:r>
              <a:r>
                <a:rPr lang="en-US" sz="1200" dirty="0" err="1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в</a:t>
              </a:r>
              <a:r>
                <a:rPr lang="ru-RU" sz="1200" dirty="0" err="1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изиты</a:t>
              </a:r>
              <a:r>
                <a:rPr lang="ru-RU" sz="12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 на производство </a:t>
              </a:r>
              <a:endParaRPr sz="1200" dirty="0">
                <a:solidFill>
                  <a:srgbClr val="172159"/>
                </a:solidFill>
                <a:latin typeface="Gogh Medium" pitchFamily="2" charset="-52"/>
                <a:cs typeface="Lucida Sans Unicode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D2BA626-9D32-4891-B8EF-350B1D61BC8A}"/>
              </a:ext>
            </a:extLst>
          </p:cNvPr>
          <p:cNvGrpSpPr/>
          <p:nvPr/>
        </p:nvGrpSpPr>
        <p:grpSpPr>
          <a:xfrm>
            <a:off x="4181681" y="3926835"/>
            <a:ext cx="4687778" cy="323405"/>
            <a:chOff x="2041923" y="4169028"/>
            <a:chExt cx="4687778" cy="323405"/>
          </a:xfrm>
        </p:grpSpPr>
        <p:sp>
          <p:nvSpPr>
            <p:cNvPr id="104" name="Скругленный прямоугольник 103">
              <a:extLst>
                <a:ext uri="{FF2B5EF4-FFF2-40B4-BE49-F238E27FC236}">
                  <a16:creationId xmlns:a16="http://schemas.microsoft.com/office/drawing/2014/main" id="{BEAEF1F0-F5EA-E2B3-258A-8F2C50B2B5E0}"/>
                </a:ext>
              </a:extLst>
            </p:cNvPr>
            <p:cNvSpPr/>
            <p:nvPr/>
          </p:nvSpPr>
          <p:spPr>
            <a:xfrm>
              <a:off x="2041923" y="4169028"/>
              <a:ext cx="4687778" cy="3234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00" dirty="0">
                <a:solidFill>
                  <a:srgbClr val="172159"/>
                </a:solidFill>
                <a:latin typeface="Gogh Medium" pitchFamily="2" charset="-52"/>
              </a:endParaRPr>
            </a:p>
          </p:txBody>
        </p:sp>
        <p:sp>
          <p:nvSpPr>
            <p:cNvPr id="105" name="object 63">
              <a:extLst>
                <a:ext uri="{FF2B5EF4-FFF2-40B4-BE49-F238E27FC236}">
                  <a16:creationId xmlns:a16="http://schemas.microsoft.com/office/drawing/2014/main" id="{F8B405EF-1557-4164-B3B8-1B8737918CDA}"/>
                </a:ext>
              </a:extLst>
            </p:cNvPr>
            <p:cNvSpPr txBox="1"/>
            <p:nvPr/>
          </p:nvSpPr>
          <p:spPr>
            <a:xfrm>
              <a:off x="2149181" y="4232626"/>
              <a:ext cx="3012365" cy="19620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2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подготовка к интеллектуальным состязаниям</a:t>
              </a:r>
              <a:endParaRPr sz="1200" dirty="0">
                <a:solidFill>
                  <a:srgbClr val="172159"/>
                </a:solidFill>
                <a:latin typeface="Gogh Medium" pitchFamily="2" charset="-52"/>
                <a:cs typeface="Lucida Sans Unicode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1D751A-1DD1-4470-BBC1-B117B8BF1B8B}"/>
              </a:ext>
            </a:extLst>
          </p:cNvPr>
          <p:cNvGrpSpPr/>
          <p:nvPr/>
        </p:nvGrpSpPr>
        <p:grpSpPr>
          <a:xfrm>
            <a:off x="2135788" y="3441624"/>
            <a:ext cx="6699872" cy="374733"/>
            <a:chOff x="2149181" y="3479510"/>
            <a:chExt cx="6699872" cy="374733"/>
          </a:xfrm>
        </p:grpSpPr>
        <p:sp>
          <p:nvSpPr>
            <p:cNvPr id="107" name="Скругленный прямоугольник 106">
              <a:extLst>
                <a:ext uri="{FF2B5EF4-FFF2-40B4-BE49-F238E27FC236}">
                  <a16:creationId xmlns:a16="http://schemas.microsoft.com/office/drawing/2014/main" id="{D1AF2849-AFA6-53F0-7D49-83847561D887}"/>
                </a:ext>
              </a:extLst>
            </p:cNvPr>
            <p:cNvSpPr/>
            <p:nvPr/>
          </p:nvSpPr>
          <p:spPr>
            <a:xfrm>
              <a:off x="4163256" y="3479510"/>
              <a:ext cx="4685797" cy="35758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00" dirty="0">
                <a:solidFill>
                  <a:srgbClr val="172159"/>
                </a:solidFill>
                <a:latin typeface="Gogh Medium" pitchFamily="2" charset="-52"/>
              </a:endParaRPr>
            </a:p>
          </p:txBody>
        </p:sp>
        <p:sp>
          <p:nvSpPr>
            <p:cNvPr id="108" name="object 63">
              <a:extLst>
                <a:ext uri="{FF2B5EF4-FFF2-40B4-BE49-F238E27FC236}">
                  <a16:creationId xmlns:a16="http://schemas.microsoft.com/office/drawing/2014/main" id="{BEA883FE-B069-FB3F-F864-31539899AFF6}"/>
                </a:ext>
              </a:extLst>
            </p:cNvPr>
            <p:cNvSpPr txBox="1"/>
            <p:nvPr/>
          </p:nvSpPr>
          <p:spPr>
            <a:xfrm>
              <a:off x="2149181" y="3673424"/>
              <a:ext cx="1921431" cy="18081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endParaRPr sz="1100" dirty="0">
                <a:solidFill>
                  <a:srgbClr val="172159"/>
                </a:solidFill>
                <a:latin typeface="Gogh Medium" pitchFamily="2" charset="-52"/>
                <a:cs typeface="Lucida Sans Unicode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23541A8-D79A-4135-89A6-F59FAEE86229}"/>
              </a:ext>
            </a:extLst>
          </p:cNvPr>
          <p:cNvGrpSpPr/>
          <p:nvPr/>
        </p:nvGrpSpPr>
        <p:grpSpPr>
          <a:xfrm>
            <a:off x="5704310" y="2915627"/>
            <a:ext cx="3297618" cy="378241"/>
            <a:chOff x="3570203" y="3069774"/>
            <a:chExt cx="3297618" cy="378241"/>
          </a:xfrm>
        </p:grpSpPr>
        <p:sp>
          <p:nvSpPr>
            <p:cNvPr id="110" name="Скругленный прямоугольник 109">
              <a:extLst>
                <a:ext uri="{FF2B5EF4-FFF2-40B4-BE49-F238E27FC236}">
                  <a16:creationId xmlns:a16="http://schemas.microsoft.com/office/drawing/2014/main" id="{2D98B946-88AB-ED40-19E0-815F5F94B0C3}"/>
                </a:ext>
              </a:extLst>
            </p:cNvPr>
            <p:cNvSpPr/>
            <p:nvPr/>
          </p:nvSpPr>
          <p:spPr>
            <a:xfrm>
              <a:off x="3570203" y="3069774"/>
              <a:ext cx="3165149" cy="37824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00" dirty="0">
                <a:solidFill>
                  <a:srgbClr val="172159"/>
                </a:solidFill>
                <a:latin typeface="Gogh Medium" pitchFamily="2" charset="-52"/>
              </a:endParaRPr>
            </a:p>
          </p:txBody>
        </p:sp>
        <p:sp>
          <p:nvSpPr>
            <p:cNvPr id="111" name="object 63">
              <a:extLst>
                <a:ext uri="{FF2B5EF4-FFF2-40B4-BE49-F238E27FC236}">
                  <a16:creationId xmlns:a16="http://schemas.microsoft.com/office/drawing/2014/main" id="{9E49F9C3-D548-34B9-10B9-A59857DE6B49}"/>
                </a:ext>
              </a:extLst>
            </p:cNvPr>
            <p:cNvSpPr txBox="1"/>
            <p:nvPr/>
          </p:nvSpPr>
          <p:spPr>
            <a:xfrm>
              <a:off x="3681386" y="3160790"/>
              <a:ext cx="3186435" cy="19620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2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формирование реальных кейсов/задач</a:t>
              </a:r>
              <a:endParaRPr sz="1200" dirty="0">
                <a:solidFill>
                  <a:srgbClr val="172159"/>
                </a:solidFill>
                <a:latin typeface="Gogh Medium" pitchFamily="2" charset="-52"/>
                <a:cs typeface="Lucida Sans Unicode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A8FAFAC-8499-4000-9D70-70F67AABB883}"/>
              </a:ext>
            </a:extLst>
          </p:cNvPr>
          <p:cNvGrpSpPr/>
          <p:nvPr/>
        </p:nvGrpSpPr>
        <p:grpSpPr>
          <a:xfrm>
            <a:off x="6809689" y="2025501"/>
            <a:ext cx="2064322" cy="384054"/>
            <a:chOff x="4667069" y="2151613"/>
            <a:chExt cx="2064322" cy="384054"/>
          </a:xfrm>
        </p:grpSpPr>
        <p:sp>
          <p:nvSpPr>
            <p:cNvPr id="113" name="Скругленный прямоугольник 112">
              <a:extLst>
                <a:ext uri="{FF2B5EF4-FFF2-40B4-BE49-F238E27FC236}">
                  <a16:creationId xmlns:a16="http://schemas.microsoft.com/office/drawing/2014/main" id="{7C8D0B3F-07CD-B0FF-02C2-B688BD6A0C6D}"/>
                </a:ext>
              </a:extLst>
            </p:cNvPr>
            <p:cNvSpPr/>
            <p:nvPr/>
          </p:nvSpPr>
          <p:spPr>
            <a:xfrm>
              <a:off x="4667069" y="2151613"/>
              <a:ext cx="2064322" cy="38405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00">
                <a:solidFill>
                  <a:srgbClr val="172159"/>
                </a:solidFill>
                <a:latin typeface="Gogh Medium" pitchFamily="2" charset="-52"/>
              </a:endParaRPr>
            </a:p>
          </p:txBody>
        </p:sp>
        <p:sp>
          <p:nvSpPr>
            <p:cNvPr id="114" name="object 63">
              <a:extLst>
                <a:ext uri="{FF2B5EF4-FFF2-40B4-BE49-F238E27FC236}">
                  <a16:creationId xmlns:a16="http://schemas.microsoft.com/office/drawing/2014/main" id="{69D20B03-C135-AD82-93E7-180AC29167E0}"/>
                </a:ext>
              </a:extLst>
            </p:cNvPr>
            <p:cNvSpPr txBox="1"/>
            <p:nvPr/>
          </p:nvSpPr>
          <p:spPr>
            <a:xfrm>
              <a:off x="4780209" y="2240765"/>
              <a:ext cx="1514314" cy="211596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en-US" sz="13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 </a:t>
              </a:r>
              <a:r>
                <a:rPr lang="ru-RU" sz="12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стажировка</a:t>
              </a:r>
              <a:endParaRPr sz="1200" dirty="0">
                <a:solidFill>
                  <a:srgbClr val="172159"/>
                </a:solidFill>
                <a:latin typeface="Gogh Medium" pitchFamily="2" charset="-52"/>
                <a:cs typeface="Lucida Sans Unicode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937EBDC-0C1D-4E72-9F8F-16B9AD611F0D}"/>
              </a:ext>
            </a:extLst>
          </p:cNvPr>
          <p:cNvGrpSpPr/>
          <p:nvPr/>
        </p:nvGrpSpPr>
        <p:grpSpPr>
          <a:xfrm>
            <a:off x="5696594" y="2473153"/>
            <a:ext cx="3560779" cy="336730"/>
            <a:chOff x="3570940" y="2660779"/>
            <a:chExt cx="3560779" cy="336730"/>
          </a:xfrm>
        </p:grpSpPr>
        <p:sp>
          <p:nvSpPr>
            <p:cNvPr id="116" name="Скругленный прямоугольник 115">
              <a:extLst>
                <a:ext uri="{FF2B5EF4-FFF2-40B4-BE49-F238E27FC236}">
                  <a16:creationId xmlns:a16="http://schemas.microsoft.com/office/drawing/2014/main" id="{E1A2139C-0868-FBA0-1347-73671AB32B2C}"/>
                </a:ext>
              </a:extLst>
            </p:cNvPr>
            <p:cNvSpPr/>
            <p:nvPr/>
          </p:nvSpPr>
          <p:spPr>
            <a:xfrm>
              <a:off x="3570940" y="2660779"/>
              <a:ext cx="3160453" cy="33673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00">
                <a:solidFill>
                  <a:srgbClr val="172159"/>
                </a:solidFill>
                <a:latin typeface="Gogh Medium" pitchFamily="2" charset="-52"/>
              </a:endParaRPr>
            </a:p>
          </p:txBody>
        </p:sp>
        <p:sp>
          <p:nvSpPr>
            <p:cNvPr id="117" name="object 63">
              <a:extLst>
                <a:ext uri="{FF2B5EF4-FFF2-40B4-BE49-F238E27FC236}">
                  <a16:creationId xmlns:a16="http://schemas.microsoft.com/office/drawing/2014/main" id="{F1EC4DB5-EE49-449A-A459-87D3FBC2828A}"/>
                </a:ext>
              </a:extLst>
            </p:cNvPr>
            <p:cNvSpPr txBox="1"/>
            <p:nvPr/>
          </p:nvSpPr>
          <p:spPr>
            <a:xfrm>
              <a:off x="3811127" y="2731040"/>
              <a:ext cx="3320592" cy="19620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2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индустриальное наставничество</a:t>
              </a:r>
              <a:endParaRPr sz="1200" dirty="0">
                <a:solidFill>
                  <a:srgbClr val="172159"/>
                </a:solidFill>
                <a:latin typeface="Gogh Medium" pitchFamily="2" charset="-52"/>
                <a:cs typeface="Lucida Sans Unicode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58C76F2-BADB-4C1A-AD14-82345079A38C}"/>
              </a:ext>
            </a:extLst>
          </p:cNvPr>
          <p:cNvGrpSpPr/>
          <p:nvPr/>
        </p:nvGrpSpPr>
        <p:grpSpPr>
          <a:xfrm>
            <a:off x="4156703" y="4471195"/>
            <a:ext cx="4700344" cy="325558"/>
            <a:chOff x="2035480" y="4602027"/>
            <a:chExt cx="4700344" cy="325558"/>
          </a:xfrm>
        </p:grpSpPr>
        <p:sp>
          <p:nvSpPr>
            <p:cNvPr id="5" name="Скругленный прямоугольник 4">
              <a:extLst>
                <a:ext uri="{FF2B5EF4-FFF2-40B4-BE49-F238E27FC236}">
                  <a16:creationId xmlns:a16="http://schemas.microsoft.com/office/drawing/2014/main" id="{0AF5091E-919F-F2B8-EC43-2C5B7700E901}"/>
                </a:ext>
              </a:extLst>
            </p:cNvPr>
            <p:cNvSpPr/>
            <p:nvPr/>
          </p:nvSpPr>
          <p:spPr>
            <a:xfrm>
              <a:off x="2035480" y="4602027"/>
              <a:ext cx="4700344" cy="3255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00" dirty="0">
                <a:solidFill>
                  <a:srgbClr val="172159"/>
                </a:solidFill>
                <a:latin typeface="Gogh Medium" pitchFamily="2" charset="-52"/>
              </a:endParaRPr>
            </a:p>
          </p:txBody>
        </p:sp>
        <p:sp>
          <p:nvSpPr>
            <p:cNvPr id="9" name="object 63">
              <a:extLst>
                <a:ext uri="{FF2B5EF4-FFF2-40B4-BE49-F238E27FC236}">
                  <a16:creationId xmlns:a16="http://schemas.microsoft.com/office/drawing/2014/main" id="{31179BD7-C406-9FE7-1C3E-6F7733CFA03A}"/>
                </a:ext>
              </a:extLst>
            </p:cNvPr>
            <p:cNvSpPr txBox="1"/>
            <p:nvPr/>
          </p:nvSpPr>
          <p:spPr>
            <a:xfrm>
              <a:off x="2157801" y="4659008"/>
              <a:ext cx="3750243" cy="211596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en-US" sz="13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 </a:t>
              </a:r>
              <a:r>
                <a:rPr lang="ru-RU" sz="13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разработка и </a:t>
              </a:r>
              <a:r>
                <a:rPr lang="ru-RU" sz="12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экспертиза программ учебных предметов </a:t>
              </a:r>
              <a:endParaRPr sz="1200" dirty="0">
                <a:solidFill>
                  <a:srgbClr val="172159"/>
                </a:solidFill>
                <a:latin typeface="Gogh Medium" pitchFamily="2" charset="-52"/>
                <a:cs typeface="Lucida Sans Unicode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99741E4-2B4E-486B-B86A-A5C603427FC4}"/>
              </a:ext>
            </a:extLst>
          </p:cNvPr>
          <p:cNvGrpSpPr/>
          <p:nvPr/>
        </p:nvGrpSpPr>
        <p:grpSpPr>
          <a:xfrm>
            <a:off x="2496489" y="5805750"/>
            <a:ext cx="6384224" cy="337352"/>
            <a:chOff x="363119" y="5931862"/>
            <a:chExt cx="6384224" cy="337352"/>
          </a:xfrm>
        </p:grpSpPr>
        <p:sp>
          <p:nvSpPr>
            <p:cNvPr id="36" name="Скругленный прямоугольник 35">
              <a:extLst>
                <a:ext uri="{FF2B5EF4-FFF2-40B4-BE49-F238E27FC236}">
                  <a16:creationId xmlns:a16="http://schemas.microsoft.com/office/drawing/2014/main" id="{B6D75927-904A-199E-CD18-4941A009024D}"/>
                </a:ext>
              </a:extLst>
            </p:cNvPr>
            <p:cNvSpPr/>
            <p:nvPr/>
          </p:nvSpPr>
          <p:spPr>
            <a:xfrm>
              <a:off x="363119" y="5931862"/>
              <a:ext cx="6384224" cy="3373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00" dirty="0">
                <a:solidFill>
                  <a:srgbClr val="172159"/>
                </a:solidFill>
                <a:latin typeface="Gogh Medium" pitchFamily="2" charset="-52"/>
              </a:endParaRPr>
            </a:p>
          </p:txBody>
        </p:sp>
        <p:sp>
          <p:nvSpPr>
            <p:cNvPr id="37" name="object 63">
              <a:extLst>
                <a:ext uri="{FF2B5EF4-FFF2-40B4-BE49-F238E27FC236}">
                  <a16:creationId xmlns:a16="http://schemas.microsoft.com/office/drawing/2014/main" id="{3E20CDED-687F-99E0-D9B4-436288FDC148}"/>
                </a:ext>
              </a:extLst>
            </p:cNvPr>
            <p:cNvSpPr txBox="1"/>
            <p:nvPr/>
          </p:nvSpPr>
          <p:spPr>
            <a:xfrm>
              <a:off x="1468559" y="5992305"/>
              <a:ext cx="4392650" cy="196208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200" dirty="0">
                  <a:solidFill>
                    <a:srgbClr val="172159"/>
                  </a:solidFill>
                  <a:latin typeface="Gogh Medium" pitchFamily="2" charset="-52"/>
                  <a:cs typeface="Lucida Sans Unicode"/>
                </a:rPr>
                <a:t>научно-популярные лекции/встречи с экспертами индустрии</a:t>
              </a:r>
              <a:endParaRPr sz="1200" dirty="0">
                <a:solidFill>
                  <a:srgbClr val="172159"/>
                </a:solidFill>
                <a:latin typeface="Gogh Medium" pitchFamily="2" charset="-52"/>
                <a:cs typeface="Lucida Sans Unicode"/>
              </a:endParaRPr>
            </a:p>
          </p:txBody>
        </p:sp>
      </p:grpSp>
      <p:sp>
        <p:nvSpPr>
          <p:cNvPr id="40" name="object 63">
            <a:extLst>
              <a:ext uri="{FF2B5EF4-FFF2-40B4-BE49-F238E27FC236}">
                <a16:creationId xmlns:a16="http://schemas.microsoft.com/office/drawing/2014/main" id="{D068F8A7-5419-C84D-E7B8-83037C77CF5D}"/>
              </a:ext>
            </a:extLst>
          </p:cNvPr>
          <p:cNvSpPr txBox="1"/>
          <p:nvPr/>
        </p:nvSpPr>
        <p:spPr>
          <a:xfrm>
            <a:off x="4156703" y="864368"/>
            <a:ext cx="3689382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pc="25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Образовательная программа </a:t>
            </a:r>
            <a:endParaRPr dirty="0">
              <a:solidFill>
                <a:srgbClr val="172159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9944A67-DC10-4817-9745-622D7735A241}"/>
              </a:ext>
            </a:extLst>
          </p:cNvPr>
          <p:cNvSpPr txBox="1"/>
          <p:nvPr/>
        </p:nvSpPr>
        <p:spPr>
          <a:xfrm>
            <a:off x="-794702" y="121547"/>
            <a:ext cx="10606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172159"/>
                </a:solidFill>
                <a:latin typeface="Gogh Bold" pitchFamily="2" charset="-52"/>
                <a:cs typeface="Lucida Sans Unicode" panose="020B0602030504020204" pitchFamily="34" charset="0"/>
              </a:rPr>
              <a:t>МОДЕЛЬ ИНДУСТРИАЛЬНОГО ПАРТНЕРСТВА 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B5F6663-908C-4FD0-AF5D-306D4B212BB2}"/>
              </a:ext>
            </a:extLst>
          </p:cNvPr>
          <p:cNvGrpSpPr/>
          <p:nvPr/>
        </p:nvGrpSpPr>
        <p:grpSpPr>
          <a:xfrm>
            <a:off x="2585916" y="1350280"/>
            <a:ext cx="1231607" cy="301624"/>
            <a:chOff x="452546" y="1579442"/>
            <a:chExt cx="1231607" cy="301624"/>
          </a:xfrm>
        </p:grpSpPr>
        <p:sp>
          <p:nvSpPr>
            <p:cNvPr id="96" name="Прямоугольник: скругленные углы 95">
              <a:extLst>
                <a:ext uri="{FF2B5EF4-FFF2-40B4-BE49-F238E27FC236}">
                  <a16:creationId xmlns:a16="http://schemas.microsoft.com/office/drawing/2014/main" id="{182DDCA4-7E14-41FA-9A8C-38138B6BB717}"/>
                </a:ext>
              </a:extLst>
            </p:cNvPr>
            <p:cNvSpPr/>
            <p:nvPr/>
          </p:nvSpPr>
          <p:spPr>
            <a:xfrm>
              <a:off x="452546" y="1579442"/>
              <a:ext cx="1223853" cy="301624"/>
            </a:xfrm>
            <a:prstGeom prst="roundRect">
              <a:avLst>
                <a:gd name="adj" fmla="val 26772"/>
              </a:avLst>
            </a:prstGeom>
            <a:solidFill>
              <a:srgbClr val="52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object 63">
              <a:extLst>
                <a:ext uri="{FF2B5EF4-FFF2-40B4-BE49-F238E27FC236}">
                  <a16:creationId xmlns:a16="http://schemas.microsoft.com/office/drawing/2014/main" id="{28E8396C-75AD-4796-B69E-8A60538A15BA}"/>
                </a:ext>
              </a:extLst>
            </p:cNvPr>
            <p:cNvSpPr txBox="1"/>
            <p:nvPr/>
          </p:nvSpPr>
          <p:spPr>
            <a:xfrm>
              <a:off x="650529" y="1616762"/>
              <a:ext cx="1033624" cy="22698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400" dirty="0">
                  <a:solidFill>
                    <a:schemeClr val="bg1"/>
                  </a:solidFill>
                  <a:latin typeface="Gogh Bold" pitchFamily="2" charset="-52"/>
                  <a:cs typeface="Lucida Sans Unicode"/>
                </a:rPr>
                <a:t>1-4 класс</a:t>
              </a:r>
              <a:endParaRPr sz="1400" dirty="0">
                <a:solidFill>
                  <a:schemeClr val="bg1"/>
                </a:solidFill>
                <a:latin typeface="Gogh Bold" pitchFamily="2" charset="-52"/>
                <a:cs typeface="Lucida Sans Unicode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0D904C9-52C3-4118-AAB9-4950BBDABA29}"/>
              </a:ext>
            </a:extLst>
          </p:cNvPr>
          <p:cNvGrpSpPr/>
          <p:nvPr/>
        </p:nvGrpSpPr>
        <p:grpSpPr>
          <a:xfrm>
            <a:off x="4282552" y="1350280"/>
            <a:ext cx="1235272" cy="301624"/>
            <a:chOff x="2149182" y="1579442"/>
            <a:chExt cx="1235272" cy="301624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893C272E-F41F-4ADC-B6FD-6ABAB49D8DA6}"/>
                </a:ext>
              </a:extLst>
            </p:cNvPr>
            <p:cNvSpPr/>
            <p:nvPr/>
          </p:nvSpPr>
          <p:spPr>
            <a:xfrm>
              <a:off x="2149182" y="1579442"/>
              <a:ext cx="1223853" cy="301624"/>
            </a:xfrm>
            <a:prstGeom prst="roundRect">
              <a:avLst>
                <a:gd name="adj" fmla="val 26772"/>
              </a:avLst>
            </a:prstGeom>
            <a:solidFill>
              <a:srgbClr val="52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object 63">
              <a:extLst>
                <a:ext uri="{FF2B5EF4-FFF2-40B4-BE49-F238E27FC236}">
                  <a16:creationId xmlns:a16="http://schemas.microsoft.com/office/drawing/2014/main" id="{9909565D-8341-4C77-9CA7-63813AD2DEF3}"/>
                </a:ext>
              </a:extLst>
            </p:cNvPr>
            <p:cNvSpPr txBox="1"/>
            <p:nvPr/>
          </p:nvSpPr>
          <p:spPr>
            <a:xfrm>
              <a:off x="2350830" y="1616762"/>
              <a:ext cx="1033624" cy="22698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400" dirty="0">
                  <a:solidFill>
                    <a:schemeClr val="bg1"/>
                  </a:solidFill>
                  <a:latin typeface="Gogh Bold" pitchFamily="2" charset="-52"/>
                  <a:cs typeface="Lucida Sans Unicode"/>
                </a:rPr>
                <a:t>5-7 класс</a:t>
              </a:r>
              <a:endParaRPr sz="1400" dirty="0">
                <a:solidFill>
                  <a:schemeClr val="bg1"/>
                </a:solidFill>
                <a:latin typeface="Gogh Bold" pitchFamily="2" charset="-52"/>
                <a:cs typeface="Lucida Sans Unicode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887DC0C-58B8-4504-AA03-0E25733BD835}"/>
              </a:ext>
            </a:extLst>
          </p:cNvPr>
          <p:cNvGrpSpPr/>
          <p:nvPr/>
        </p:nvGrpSpPr>
        <p:grpSpPr>
          <a:xfrm>
            <a:off x="5911104" y="1350280"/>
            <a:ext cx="1223853" cy="301624"/>
            <a:chOff x="3777734" y="1579442"/>
            <a:chExt cx="1223853" cy="301624"/>
          </a:xfrm>
        </p:grpSpPr>
        <p:sp>
          <p:nvSpPr>
            <p:cNvPr id="119" name="Прямоугольник: скругленные углы 118">
              <a:extLst>
                <a:ext uri="{FF2B5EF4-FFF2-40B4-BE49-F238E27FC236}">
                  <a16:creationId xmlns:a16="http://schemas.microsoft.com/office/drawing/2014/main" id="{5700A142-15A1-4877-B370-5B39E21B6672}"/>
                </a:ext>
              </a:extLst>
            </p:cNvPr>
            <p:cNvSpPr/>
            <p:nvPr/>
          </p:nvSpPr>
          <p:spPr>
            <a:xfrm>
              <a:off x="3777734" y="1579442"/>
              <a:ext cx="1223853" cy="301624"/>
            </a:xfrm>
            <a:prstGeom prst="roundRect">
              <a:avLst>
                <a:gd name="adj" fmla="val 26772"/>
              </a:avLst>
            </a:prstGeom>
            <a:solidFill>
              <a:srgbClr val="52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object 63">
              <a:extLst>
                <a:ext uri="{FF2B5EF4-FFF2-40B4-BE49-F238E27FC236}">
                  <a16:creationId xmlns:a16="http://schemas.microsoft.com/office/drawing/2014/main" id="{A8589368-1EEE-4E7A-AF0B-7318357F378A}"/>
                </a:ext>
              </a:extLst>
            </p:cNvPr>
            <p:cNvSpPr txBox="1"/>
            <p:nvPr/>
          </p:nvSpPr>
          <p:spPr>
            <a:xfrm>
              <a:off x="3935602" y="1616762"/>
              <a:ext cx="1033624" cy="22698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400" dirty="0">
                  <a:solidFill>
                    <a:schemeClr val="bg1"/>
                  </a:solidFill>
                  <a:latin typeface="Gogh Bold" pitchFamily="2" charset="-52"/>
                  <a:cs typeface="Lucida Sans Unicode"/>
                </a:rPr>
                <a:t>8-9 класс</a:t>
              </a:r>
              <a:endParaRPr sz="1400" dirty="0">
                <a:solidFill>
                  <a:schemeClr val="bg1"/>
                </a:solidFill>
                <a:latin typeface="Gogh Bold" pitchFamily="2" charset="-52"/>
                <a:cs typeface="Lucida Sans Unicode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EC85963-BE4F-427F-A430-37325E311099}"/>
              </a:ext>
            </a:extLst>
          </p:cNvPr>
          <p:cNvGrpSpPr/>
          <p:nvPr/>
        </p:nvGrpSpPr>
        <p:grpSpPr>
          <a:xfrm>
            <a:off x="7459968" y="1350280"/>
            <a:ext cx="1223853" cy="301624"/>
            <a:chOff x="5326598" y="1580963"/>
            <a:chExt cx="1223853" cy="301624"/>
          </a:xfrm>
        </p:grpSpPr>
        <p:sp>
          <p:nvSpPr>
            <p:cNvPr id="120" name="Прямоугольник: скругленные углы 119">
              <a:extLst>
                <a:ext uri="{FF2B5EF4-FFF2-40B4-BE49-F238E27FC236}">
                  <a16:creationId xmlns:a16="http://schemas.microsoft.com/office/drawing/2014/main" id="{25671D84-8742-4EB8-A99A-3712FBC0DDBC}"/>
                </a:ext>
              </a:extLst>
            </p:cNvPr>
            <p:cNvSpPr/>
            <p:nvPr/>
          </p:nvSpPr>
          <p:spPr>
            <a:xfrm>
              <a:off x="5326598" y="1580963"/>
              <a:ext cx="1223853" cy="301624"/>
            </a:xfrm>
            <a:prstGeom prst="roundRect">
              <a:avLst>
                <a:gd name="adj" fmla="val 26772"/>
              </a:avLst>
            </a:prstGeom>
            <a:solidFill>
              <a:srgbClr val="52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object 63">
              <a:extLst>
                <a:ext uri="{FF2B5EF4-FFF2-40B4-BE49-F238E27FC236}">
                  <a16:creationId xmlns:a16="http://schemas.microsoft.com/office/drawing/2014/main" id="{B83338CD-F67F-4498-A173-CC86F8E903F1}"/>
                </a:ext>
              </a:extLst>
            </p:cNvPr>
            <p:cNvSpPr txBox="1"/>
            <p:nvPr/>
          </p:nvSpPr>
          <p:spPr>
            <a:xfrm>
              <a:off x="5422566" y="1618283"/>
              <a:ext cx="1033624" cy="22698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400" dirty="0">
                  <a:solidFill>
                    <a:schemeClr val="bg1"/>
                  </a:solidFill>
                  <a:latin typeface="Gogh Bold" pitchFamily="2" charset="-52"/>
                  <a:cs typeface="Lucida Sans Unicode"/>
                </a:rPr>
                <a:t>10-11 класс</a:t>
              </a:r>
              <a:endParaRPr sz="1400" dirty="0">
                <a:solidFill>
                  <a:schemeClr val="bg1"/>
                </a:solidFill>
                <a:latin typeface="Gogh Bold" pitchFamily="2" charset="-52"/>
                <a:cs typeface="Lucida Sans Unicode"/>
              </a:endParaRPr>
            </a:p>
          </p:txBody>
        </p:sp>
      </p:grpSp>
      <p:sp>
        <p:nvSpPr>
          <p:cNvPr id="2" name="object 63">
            <a:extLst>
              <a:ext uri="{FF2B5EF4-FFF2-40B4-BE49-F238E27FC236}">
                <a16:creationId xmlns:a16="http://schemas.microsoft.com/office/drawing/2014/main" id="{569F7114-CFAE-1F02-5E96-5BAF4A0EEDEF}"/>
              </a:ext>
            </a:extLst>
          </p:cNvPr>
          <p:cNvSpPr txBox="1"/>
          <p:nvPr/>
        </p:nvSpPr>
        <p:spPr>
          <a:xfrm>
            <a:off x="4227883" y="3519829"/>
            <a:ext cx="3012365" cy="196208"/>
          </a:xfrm>
          <a:prstGeom prst="rect">
            <a:avLst/>
          </a:prstGeom>
          <a:ln>
            <a:noFill/>
          </a:ln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200" dirty="0">
                <a:solidFill>
                  <a:srgbClr val="172159"/>
                </a:solidFill>
                <a:latin typeface="Gogh Medium" pitchFamily="2" charset="-52"/>
                <a:cs typeface="Lucida Sans Unicode"/>
              </a:rPr>
              <a:t> проектирование «карты компетенций» </a:t>
            </a:r>
            <a:endParaRPr sz="1200" dirty="0">
              <a:solidFill>
                <a:srgbClr val="172159"/>
              </a:solidFill>
              <a:latin typeface="Gogh Medium" pitchFamily="2" charset="-52"/>
              <a:cs typeface="Lucida Sans Unicod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428DDD-D1EE-A43E-18AD-136D7C97A8B9}"/>
              </a:ext>
            </a:extLst>
          </p:cNvPr>
          <p:cNvSpPr txBox="1"/>
          <p:nvPr/>
        </p:nvSpPr>
        <p:spPr>
          <a:xfrm>
            <a:off x="11811000" y="6486109"/>
            <a:ext cx="52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CADEF3C-4922-46EC-BC98-384DEB1E92C0}"/>
              </a:ext>
            </a:extLst>
          </p:cNvPr>
          <p:cNvGrpSpPr/>
          <p:nvPr/>
        </p:nvGrpSpPr>
        <p:grpSpPr>
          <a:xfrm>
            <a:off x="4277542" y="1689752"/>
            <a:ext cx="3848877" cy="3872847"/>
            <a:chOff x="100946" y="1977713"/>
            <a:chExt cx="3848877" cy="3872847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D313557F-F115-4DC7-936D-4F3CC2160AFD}"/>
                </a:ext>
              </a:extLst>
            </p:cNvPr>
            <p:cNvSpPr/>
            <p:nvPr/>
          </p:nvSpPr>
          <p:spPr>
            <a:xfrm>
              <a:off x="100946" y="2209799"/>
              <a:ext cx="3748899" cy="3640761"/>
            </a:xfrm>
            <a:prstGeom prst="roundRect">
              <a:avLst>
                <a:gd name="adj" fmla="val 5810"/>
              </a:avLst>
            </a:prstGeom>
            <a:solidFill>
              <a:srgbClr val="F3F3F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F061F502-B32F-43F6-ADA3-04D3E3E502FC}"/>
                </a:ext>
              </a:extLst>
            </p:cNvPr>
            <p:cNvSpPr/>
            <p:nvPr/>
          </p:nvSpPr>
          <p:spPr>
            <a:xfrm>
              <a:off x="734662" y="1977713"/>
              <a:ext cx="2590801" cy="409783"/>
            </a:xfrm>
            <a:prstGeom prst="roundRect">
              <a:avLst/>
            </a:prstGeom>
            <a:solidFill>
              <a:srgbClr val="52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1642816" y="2020523"/>
              <a:ext cx="2186434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en" b="1" dirty="0">
                  <a:solidFill>
                    <a:schemeClr val="bg1"/>
                  </a:solidFill>
                  <a:latin typeface="Gogh Bold" pitchFamily="2" charset="-52"/>
                  <a:cs typeface="Lucida Sans Unicode" panose="020B0602030504020204" pitchFamily="34" charset="0"/>
                </a:rPr>
                <a:t>BASIC </a:t>
              </a:r>
              <a:endParaRPr lang="en" sz="2000" dirty="0">
                <a:solidFill>
                  <a:schemeClr val="bg1"/>
                </a:solidFill>
                <a:latin typeface="Gogh Bold" pitchFamily="2" charset="-52"/>
                <a:cs typeface="Lucida Sans Unicode" panose="020B0602030504020204" pitchFamily="34" charset="0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265397" y="2619583"/>
              <a:ext cx="3684426" cy="21672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7815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  <a:tabLst>
                  <a:tab pos="240665" algn="l"/>
                  <a:tab pos="241935" algn="l"/>
                </a:tabLst>
              </a:pPr>
              <a:r>
                <a:rPr lang="ru-RU" sz="1400" spc="-15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организация стажировок </a:t>
              </a:r>
            </a:p>
            <a:p>
              <a:pPr marL="297815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  <a:tabLst>
                  <a:tab pos="240665" algn="l"/>
                  <a:tab pos="241935" algn="l"/>
                </a:tabLst>
              </a:pPr>
              <a:r>
                <a:rPr lang="ru-RU" sz="1400" spc="-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организация наставничества</a:t>
              </a:r>
            </a:p>
            <a:p>
              <a:pPr marL="297815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  <a:tabLst>
                  <a:tab pos="240665" algn="l"/>
                  <a:tab pos="241935" algn="l"/>
                </a:tabLst>
              </a:pPr>
              <a:r>
                <a:rPr lang="ru-RU" sz="1400" spc="5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формирование реальных кейсов/задач </a:t>
              </a:r>
            </a:p>
            <a:p>
              <a:pPr marL="297815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  <a:tabLst>
                  <a:tab pos="240665" algn="l"/>
                  <a:tab pos="241935" algn="l"/>
                </a:tabLst>
              </a:pPr>
              <a:r>
                <a:rPr lang="ru-RU" sz="1400" spc="5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экспертиза проектов </a:t>
              </a:r>
            </a:p>
            <a:p>
              <a:pPr marL="297815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  <a:tabLst>
                  <a:tab pos="240665" algn="l"/>
                  <a:tab pos="241935" algn="l"/>
                </a:tabLst>
              </a:pPr>
              <a:r>
                <a:rPr lang="ru-RU" sz="1400" spc="1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проектирование «карты компетенций» </a:t>
              </a:r>
              <a:endParaRPr lang="ru-RU" sz="1400" spc="-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  <a:p>
              <a:pPr marL="297815" indent="-285750">
                <a:lnSpc>
                  <a:spcPct val="100000"/>
                </a:lnSpc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  <a:tabLst>
                  <a:tab pos="240665" algn="l"/>
                  <a:tab pos="241935" algn="l"/>
                </a:tabLst>
              </a:pPr>
              <a:r>
                <a:rPr lang="ru-RU" sz="1400" spc="-5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экспертиза и </a:t>
              </a:r>
              <a:r>
                <a:rPr lang="ru-RU" sz="1400" spc="5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разработка </a:t>
              </a:r>
              <a:r>
                <a:rPr lang="ru-RU" sz="14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образовательных</a:t>
              </a:r>
              <a:r>
                <a:rPr lang="ru-RU" sz="1400" spc="-45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 </a:t>
              </a:r>
              <a:r>
                <a:rPr lang="ru-RU" sz="1400" spc="5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программ</a:t>
              </a: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проведение л</a:t>
              </a:r>
              <a:r>
                <a:rPr lang="ru-RU" sz="1400" dirty="0">
                  <a:solidFill>
                    <a:srgbClr val="172159"/>
                  </a:solidFill>
                  <a:effectLst/>
                  <a:latin typeface="Gogh Medium" pitchFamily="2" charset="-52"/>
                  <a:cs typeface="Lucida Sans Unicode" panose="020B0602030504020204" pitchFamily="34" charset="0"/>
                </a:rPr>
                <a:t>екций/мастер-классов/практикумов/</a:t>
              </a:r>
              <a:r>
                <a:rPr lang="en-US" sz="1400" dirty="0">
                  <a:solidFill>
                    <a:srgbClr val="172159"/>
                  </a:solidFill>
                  <a:effectLst/>
                  <a:latin typeface="Gogh Medium" pitchFamily="2" charset="-52"/>
                  <a:cs typeface="Lucida Sans Unicode" panose="020B0602030504020204" pitchFamily="34" charset="0"/>
                </a:rPr>
                <a:t> onsite-</a:t>
              </a:r>
              <a:r>
                <a:rPr lang="ru-RU" sz="1400" dirty="0">
                  <a:solidFill>
                    <a:srgbClr val="172159"/>
                  </a:solidFill>
                  <a:effectLst/>
                  <a:latin typeface="Gogh Medium" pitchFamily="2" charset="-52"/>
                  <a:cs typeface="Lucida Sans Unicode" panose="020B0602030504020204" pitchFamily="34" charset="0"/>
                </a:rPr>
                <a:t>визитов </a:t>
              </a:r>
              <a:r>
                <a:rPr lang="ru-RU" sz="14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на производство</a:t>
              </a:r>
              <a:endParaRPr lang="en-US" sz="14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</p:txBody>
        </p:sp>
      </p:grpSp>
      <p:sp>
        <p:nvSpPr>
          <p:cNvPr id="29" name="object 7">
            <a:extLst>
              <a:ext uri="{FF2B5EF4-FFF2-40B4-BE49-F238E27FC236}">
                <a16:creationId xmlns:a16="http://schemas.microsoft.com/office/drawing/2014/main" id="{7FB5CF94-0F0A-B331-35EB-42C2A0A009B6}"/>
              </a:ext>
            </a:extLst>
          </p:cNvPr>
          <p:cNvSpPr txBox="1"/>
          <p:nvPr/>
        </p:nvSpPr>
        <p:spPr>
          <a:xfrm>
            <a:off x="327141" y="1051568"/>
            <a:ext cx="114065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8485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К</a:t>
            </a:r>
            <a:r>
              <a:rPr lang="ru-RU" sz="1600" b="0" u="none" strike="noStrike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омпания может выбрать </a:t>
            </a:r>
            <a:r>
              <a:rPr lang="ru-RU" sz="16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один из форм </a:t>
            </a:r>
            <a:r>
              <a:rPr lang="ru-RU" sz="1600" b="0" u="none" strike="noStrike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партнерства, соответствующий его возможностям, целям и ресурсам </a:t>
            </a:r>
            <a:endParaRPr sz="160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6729AA-DAD4-4203-8F41-96FDB46D59BC}"/>
              </a:ext>
            </a:extLst>
          </p:cNvPr>
          <p:cNvSpPr txBox="1"/>
          <p:nvPr/>
        </p:nvSpPr>
        <p:spPr>
          <a:xfrm>
            <a:off x="227635" y="190951"/>
            <a:ext cx="1060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spc="105" dirty="0">
                <a:solidFill>
                  <a:srgbClr val="172159"/>
                </a:solidFill>
                <a:latin typeface="Gogh Bold" pitchFamily="2" charset="-52"/>
              </a:rPr>
              <a:t>ФОРМЫ ПАРТНЕРСТВА</a:t>
            </a:r>
            <a:endParaRPr lang="ru-RU" sz="32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3D0E831-181C-44E4-93AE-1F5A1F023A20}"/>
              </a:ext>
            </a:extLst>
          </p:cNvPr>
          <p:cNvGrpSpPr/>
          <p:nvPr/>
        </p:nvGrpSpPr>
        <p:grpSpPr>
          <a:xfrm>
            <a:off x="8336705" y="1686081"/>
            <a:ext cx="3827516" cy="3845652"/>
            <a:chOff x="4691086" y="2004908"/>
            <a:chExt cx="3827516" cy="3845652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2721B396-9331-4368-BBB3-294FA4AF3CEA}"/>
                </a:ext>
              </a:extLst>
            </p:cNvPr>
            <p:cNvSpPr/>
            <p:nvPr/>
          </p:nvSpPr>
          <p:spPr>
            <a:xfrm>
              <a:off x="4691086" y="2209799"/>
              <a:ext cx="3617230" cy="3640761"/>
            </a:xfrm>
            <a:prstGeom prst="roundRect">
              <a:avLst>
                <a:gd name="adj" fmla="val 5810"/>
              </a:avLst>
            </a:prstGeom>
            <a:solidFill>
              <a:srgbClr val="F3F3F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04AF69-8734-535A-32BC-8F5235175C94}"/>
                </a:ext>
              </a:extLst>
            </p:cNvPr>
            <p:cNvSpPr txBox="1"/>
            <p:nvPr/>
          </p:nvSpPr>
          <p:spPr>
            <a:xfrm>
              <a:off x="4738640" y="2627782"/>
              <a:ext cx="377996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проведение л</a:t>
              </a:r>
              <a:r>
                <a:rPr lang="ru-RU" sz="1400" dirty="0">
                  <a:solidFill>
                    <a:srgbClr val="172159"/>
                  </a:solidFill>
                  <a:effectLst/>
                  <a:latin typeface="Gogh Medium" pitchFamily="2" charset="-52"/>
                  <a:cs typeface="Lucida Sans Unicode" panose="020B0602030504020204" pitchFamily="34" charset="0"/>
                </a:rPr>
                <a:t>екций/мастер-классов/практикумов/ </a:t>
              </a:r>
              <a:r>
                <a:rPr lang="en-US" sz="1400" dirty="0">
                  <a:solidFill>
                    <a:srgbClr val="172159"/>
                  </a:solidFill>
                  <a:effectLst/>
                  <a:latin typeface="Gogh Medium" pitchFamily="2" charset="-52"/>
                  <a:cs typeface="Lucida Sans Unicode" panose="020B0602030504020204" pitchFamily="34" charset="0"/>
                </a:rPr>
                <a:t>onsite-</a:t>
              </a:r>
              <a:r>
                <a:rPr lang="ru-RU" sz="1400" dirty="0">
                  <a:solidFill>
                    <a:srgbClr val="172159"/>
                  </a:solidFill>
                  <a:effectLst/>
                  <a:latin typeface="Gogh Medium" pitchFamily="2" charset="-52"/>
                  <a:cs typeface="Lucida Sans Unicode" panose="020B0602030504020204" pitchFamily="34" charset="0"/>
                </a:rPr>
                <a:t>визитов </a:t>
              </a:r>
              <a:r>
                <a:rPr lang="ru-RU" sz="14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на производство</a:t>
              </a:r>
              <a:endParaRPr lang="en-US" sz="14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endParaRPr>
            </a:p>
            <a:p>
              <a:pPr marL="285750" indent="-285750">
                <a:buClr>
                  <a:srgbClr val="527FFF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172159"/>
                  </a:solidFill>
                  <a:latin typeface="Gogh Medium" pitchFamily="2" charset="-52"/>
                  <a:cs typeface="Lucida Sans Unicode" panose="020B0602030504020204" pitchFamily="34" charset="0"/>
                </a:rPr>
                <a:t>разработка и экспертиза учебных программ   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3399E9-775D-4FDB-AB79-9D4262A0F9F0}"/>
                </a:ext>
              </a:extLst>
            </p:cNvPr>
            <p:cNvSpPr/>
            <p:nvPr/>
          </p:nvSpPr>
          <p:spPr>
            <a:xfrm>
              <a:off x="5272040" y="2004908"/>
              <a:ext cx="2590801" cy="409783"/>
            </a:xfrm>
            <a:prstGeom prst="roundRect">
              <a:avLst/>
            </a:prstGeom>
            <a:solidFill>
              <a:srgbClr val="52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A338FDC4-D86C-4E59-92EC-807417227FB6}"/>
                </a:ext>
              </a:extLst>
            </p:cNvPr>
            <p:cNvSpPr txBox="1"/>
            <p:nvPr/>
          </p:nvSpPr>
          <p:spPr>
            <a:xfrm>
              <a:off x="5886693" y="2051389"/>
              <a:ext cx="2186434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en" b="1" dirty="0">
                  <a:solidFill>
                    <a:schemeClr val="bg1"/>
                  </a:solidFill>
                  <a:latin typeface="Gogh Bold" pitchFamily="2" charset="-52"/>
                  <a:cs typeface="Lucida Sans Unicode" panose="020B0602030504020204" pitchFamily="34" charset="0"/>
                </a:rPr>
                <a:t>OPERATIONAL </a:t>
              </a:r>
              <a:endParaRPr lang="en" sz="2000" dirty="0">
                <a:solidFill>
                  <a:schemeClr val="bg1"/>
                </a:solidFill>
                <a:latin typeface="Gogh Bold" pitchFamily="2" charset="-52"/>
                <a:cs typeface="Lucida Sans Unicode" panose="020B0602030504020204" pitchFamily="34" charset="0"/>
              </a:endParaRPr>
            </a:p>
          </p:txBody>
        </p:sp>
      </p:grpSp>
      <p:sp>
        <p:nvSpPr>
          <p:cNvPr id="2" name="Прямоугольник: скругленные углы 27">
            <a:extLst>
              <a:ext uri="{FF2B5EF4-FFF2-40B4-BE49-F238E27FC236}">
                <a16:creationId xmlns:a16="http://schemas.microsoft.com/office/drawing/2014/main" id="{0495A5BB-4DB8-4E51-674F-6CDF51A03D7C}"/>
              </a:ext>
            </a:extLst>
          </p:cNvPr>
          <p:cNvSpPr/>
          <p:nvPr/>
        </p:nvSpPr>
        <p:spPr>
          <a:xfrm>
            <a:off x="200334" y="1918168"/>
            <a:ext cx="3748900" cy="3644431"/>
          </a:xfrm>
          <a:prstGeom prst="roundRect">
            <a:avLst>
              <a:gd name="adj" fmla="val 5810"/>
            </a:avLst>
          </a:prstGeom>
          <a:solidFill>
            <a:srgbClr val="F3F3F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584544B4-BDE1-4BC2-361A-23C68008600D}"/>
              </a:ext>
            </a:extLst>
          </p:cNvPr>
          <p:cNvSpPr/>
          <p:nvPr/>
        </p:nvSpPr>
        <p:spPr>
          <a:xfrm>
            <a:off x="795963" y="1713277"/>
            <a:ext cx="2590801" cy="409783"/>
          </a:xfrm>
          <a:prstGeom prst="roundRect">
            <a:avLst/>
          </a:prstGeom>
          <a:solidFill>
            <a:srgbClr val="52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8D4D9EA7-1AE3-02A3-4938-59B78C1B36E1}"/>
              </a:ext>
            </a:extLst>
          </p:cNvPr>
          <p:cNvSpPr txBox="1"/>
          <p:nvPr/>
        </p:nvSpPr>
        <p:spPr>
          <a:xfrm>
            <a:off x="1495216" y="1754578"/>
            <a:ext cx="21864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" b="1" dirty="0">
                <a:solidFill>
                  <a:schemeClr val="bg1"/>
                </a:solidFill>
                <a:latin typeface="Gogh Bold" pitchFamily="2" charset="-52"/>
                <a:cs typeface="Lucida Sans Unicode" panose="020B0602030504020204" pitchFamily="34" charset="0"/>
              </a:rPr>
              <a:t>STRATEGIC</a:t>
            </a:r>
            <a:endParaRPr lang="en" sz="2000" dirty="0">
              <a:solidFill>
                <a:schemeClr val="bg1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45B0AB04-2B01-60EE-00E7-6DB396421055}"/>
              </a:ext>
            </a:extLst>
          </p:cNvPr>
          <p:cNvSpPr txBox="1"/>
          <p:nvPr/>
        </p:nvSpPr>
        <p:spPr>
          <a:xfrm>
            <a:off x="493138" y="2361910"/>
            <a:ext cx="3503650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400" spc="-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участие в индустриальном совете</a:t>
            </a:r>
          </a:p>
          <a:p>
            <a:pPr marL="297815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400" spc="-15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организация стажировок </a:t>
            </a:r>
          </a:p>
          <a:p>
            <a:pPr marL="297815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400" spc="-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организация наставничества</a:t>
            </a:r>
          </a:p>
          <a:p>
            <a:pPr marL="297815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400" spc="5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формирование реальных кейсов/задач </a:t>
            </a:r>
          </a:p>
          <a:p>
            <a:pPr marL="297815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400" spc="5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экспертиза проектов </a:t>
            </a:r>
          </a:p>
          <a:p>
            <a:pPr marL="297815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400" spc="1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проектирование «карты компетенций» </a:t>
            </a:r>
            <a:endParaRPr lang="ru-RU" sz="1400" spc="-1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  <a:p>
            <a:pPr marL="297815" indent="-285750">
              <a:lnSpc>
                <a:spcPct val="100000"/>
              </a:lnSpc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400" spc="-5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экспертиза и </a:t>
            </a:r>
            <a:r>
              <a:rPr lang="ru-RU" sz="1400" spc="5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разработка </a:t>
            </a:r>
            <a:r>
              <a:rPr lang="ru-RU" sz="14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образовательных</a:t>
            </a:r>
            <a:r>
              <a:rPr lang="ru-RU" sz="1400" spc="-45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 </a:t>
            </a:r>
            <a:r>
              <a:rPr lang="ru-RU" sz="1400" spc="5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программ</a:t>
            </a:r>
          </a:p>
          <a:p>
            <a:pPr marL="285750" indent="-285750">
              <a:buClr>
                <a:srgbClr val="527FFF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проведение л</a:t>
            </a:r>
            <a:r>
              <a:rPr lang="ru-RU" sz="1400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екций/мастер-классов/практикумов/</a:t>
            </a:r>
            <a:r>
              <a:rPr lang="en-US" sz="1400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onsite-</a:t>
            </a:r>
            <a:r>
              <a:rPr lang="ru-RU" sz="1400" dirty="0">
                <a:solidFill>
                  <a:srgbClr val="172159"/>
                </a:solidFill>
                <a:effectLst/>
                <a:latin typeface="Gogh Medium" pitchFamily="2" charset="-52"/>
                <a:cs typeface="Lucida Sans Unicode" panose="020B0602030504020204" pitchFamily="34" charset="0"/>
              </a:rPr>
              <a:t>визитов </a:t>
            </a:r>
            <a:r>
              <a:rPr lang="ru-RU" sz="14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на производство</a:t>
            </a:r>
            <a:endParaRPr lang="en-US" sz="1400" dirty="0">
              <a:solidFill>
                <a:srgbClr val="172159"/>
              </a:solidFill>
              <a:latin typeface="Gogh Medium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9" name="Прямоугольник: скругленные углы 2">
            <a:extLst>
              <a:ext uri="{FF2B5EF4-FFF2-40B4-BE49-F238E27FC236}">
                <a16:creationId xmlns:a16="http://schemas.microsoft.com/office/drawing/2014/main" id="{974B5A9A-B8E1-EA4E-231D-A42734DF41F6}"/>
              </a:ext>
            </a:extLst>
          </p:cNvPr>
          <p:cNvSpPr/>
          <p:nvPr/>
        </p:nvSpPr>
        <p:spPr>
          <a:xfrm>
            <a:off x="331796" y="5387878"/>
            <a:ext cx="2087577" cy="287710"/>
          </a:xfrm>
          <a:prstGeom prst="roundRect">
            <a:avLst/>
          </a:prstGeom>
          <a:gradFill flip="none" rotWithShape="1">
            <a:gsLst>
              <a:gs pos="0">
                <a:srgbClr val="A1BFDE">
                  <a:tint val="66000"/>
                  <a:satMod val="160000"/>
                </a:srgbClr>
              </a:gs>
              <a:gs pos="50000">
                <a:srgbClr val="A1BFDE">
                  <a:tint val="44500"/>
                  <a:satMod val="160000"/>
                </a:srgbClr>
              </a:gs>
              <a:gs pos="100000">
                <a:srgbClr val="A1BFDE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2">
            <a:extLst>
              <a:ext uri="{FF2B5EF4-FFF2-40B4-BE49-F238E27FC236}">
                <a16:creationId xmlns:a16="http://schemas.microsoft.com/office/drawing/2014/main" id="{CCAA3323-A7D0-E4B7-5765-78E929471424}"/>
              </a:ext>
            </a:extLst>
          </p:cNvPr>
          <p:cNvSpPr/>
          <p:nvPr/>
        </p:nvSpPr>
        <p:spPr>
          <a:xfrm>
            <a:off x="4368759" y="5391767"/>
            <a:ext cx="2087577" cy="287710"/>
          </a:xfrm>
          <a:prstGeom prst="roundRect">
            <a:avLst/>
          </a:prstGeom>
          <a:gradFill flip="none" rotWithShape="1">
            <a:gsLst>
              <a:gs pos="0">
                <a:srgbClr val="A1BFDE">
                  <a:tint val="66000"/>
                  <a:satMod val="160000"/>
                </a:srgbClr>
              </a:gs>
              <a:gs pos="50000">
                <a:srgbClr val="A1BFDE">
                  <a:tint val="44500"/>
                  <a:satMod val="160000"/>
                </a:srgbClr>
              </a:gs>
              <a:gs pos="100000">
                <a:srgbClr val="A1BFDE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79D5A6F7-C620-4178-6038-3E8AF920169E}"/>
              </a:ext>
            </a:extLst>
          </p:cNvPr>
          <p:cNvSpPr txBox="1"/>
          <p:nvPr/>
        </p:nvSpPr>
        <p:spPr>
          <a:xfrm>
            <a:off x="443225" y="5403122"/>
            <a:ext cx="218643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2060"/>
                </a:solidFill>
                <a:latin typeface="Gogh Bold" pitchFamily="2" charset="-52"/>
                <a:cs typeface="Lucida Sans Unicode" panose="020B0602030504020204" pitchFamily="34" charset="0"/>
              </a:rPr>
              <a:t>ОБЯЗАТЕЛЬНО</a:t>
            </a:r>
            <a:endParaRPr lang="en" sz="1400" dirty="0">
              <a:solidFill>
                <a:srgbClr val="002060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B34065F6-9C75-08A7-4E6F-54897B15E7DB}"/>
              </a:ext>
            </a:extLst>
          </p:cNvPr>
          <p:cNvSpPr txBox="1"/>
          <p:nvPr/>
        </p:nvSpPr>
        <p:spPr>
          <a:xfrm>
            <a:off x="4488593" y="5417599"/>
            <a:ext cx="218643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2060"/>
                </a:solidFill>
                <a:latin typeface="Gogh Bold" pitchFamily="2" charset="-52"/>
                <a:cs typeface="Lucida Sans Unicode" panose="020B0602030504020204" pitchFamily="34" charset="0"/>
              </a:rPr>
              <a:t>ПО ВЫБОРУ</a:t>
            </a:r>
            <a:endParaRPr lang="en" sz="1400" dirty="0">
              <a:solidFill>
                <a:srgbClr val="002060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CD231-A0CC-87DD-52AA-D8618729ACE3}"/>
              </a:ext>
            </a:extLst>
          </p:cNvPr>
          <p:cNvSpPr txBox="1"/>
          <p:nvPr/>
        </p:nvSpPr>
        <p:spPr>
          <a:xfrm>
            <a:off x="11901699" y="6488668"/>
            <a:ext cx="52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1671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1FDE82-03E2-FE34-596C-A5BF577EC893}"/>
              </a:ext>
            </a:extLst>
          </p:cNvPr>
          <p:cNvSpPr txBox="1"/>
          <p:nvPr/>
        </p:nvSpPr>
        <p:spPr>
          <a:xfrm>
            <a:off x="33130" y="145242"/>
            <a:ext cx="10606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-5" dirty="0">
                <a:solidFill>
                  <a:srgbClr val="172159"/>
                </a:solidFill>
                <a:latin typeface="Gogh Bold" pitchFamily="2" charset="-52"/>
              </a:rPr>
              <a:t>ИНДУСТРИЯ БИОТЕХНОЛОГИЙ</a:t>
            </a:r>
            <a:endParaRPr lang="ru-RU" sz="3600" dirty="0">
              <a:solidFill>
                <a:srgbClr val="172159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B1A05FC7-F2A9-FA20-3473-63B1F0F45293}"/>
              </a:ext>
            </a:extLst>
          </p:cNvPr>
          <p:cNvSpPr/>
          <p:nvPr/>
        </p:nvSpPr>
        <p:spPr>
          <a:xfrm>
            <a:off x="7047814" y="3042843"/>
            <a:ext cx="1781454" cy="326826"/>
          </a:xfrm>
          <a:prstGeom prst="roundRect">
            <a:avLst/>
          </a:prstGeom>
          <a:solidFill>
            <a:srgbClr val="5FC4E1"/>
          </a:solidFill>
          <a:ln w="9525">
            <a:solidFill>
              <a:srgbClr val="00B9F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15">
            <a:extLst>
              <a:ext uri="{FF2B5EF4-FFF2-40B4-BE49-F238E27FC236}">
                <a16:creationId xmlns:a16="http://schemas.microsoft.com/office/drawing/2014/main" id="{759585E0-9EAD-131D-CBD2-BCEBEC5540A3}"/>
              </a:ext>
            </a:extLst>
          </p:cNvPr>
          <p:cNvSpPr/>
          <p:nvPr/>
        </p:nvSpPr>
        <p:spPr>
          <a:xfrm>
            <a:off x="-24070" y="1339949"/>
            <a:ext cx="1524450" cy="373591"/>
          </a:xfrm>
          <a:prstGeom prst="roundRect">
            <a:avLst>
              <a:gd name="adj" fmla="val 21988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НАПРАВЛЕНИЕ</a:t>
            </a:r>
          </a:p>
        </p:txBody>
      </p:sp>
      <p:sp>
        <p:nvSpPr>
          <p:cNvPr id="49" name="Скругленный прямоугольник 15">
            <a:extLst>
              <a:ext uri="{FF2B5EF4-FFF2-40B4-BE49-F238E27FC236}">
                <a16:creationId xmlns:a16="http://schemas.microsoft.com/office/drawing/2014/main" id="{22F0E029-635F-4A11-60A7-81E10279AD0B}"/>
              </a:ext>
            </a:extLst>
          </p:cNvPr>
          <p:cNvSpPr/>
          <p:nvPr/>
        </p:nvSpPr>
        <p:spPr>
          <a:xfrm>
            <a:off x="-24070" y="1987831"/>
            <a:ext cx="1524450" cy="373591"/>
          </a:xfrm>
          <a:prstGeom prst="roundRect">
            <a:avLst>
              <a:gd name="adj" fmla="val 21988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ПАРТНЕРЫ</a:t>
            </a:r>
          </a:p>
        </p:txBody>
      </p:sp>
      <p:sp>
        <p:nvSpPr>
          <p:cNvPr id="50" name="Скругленный прямоугольник 15">
            <a:extLst>
              <a:ext uri="{FF2B5EF4-FFF2-40B4-BE49-F238E27FC236}">
                <a16:creationId xmlns:a16="http://schemas.microsoft.com/office/drawing/2014/main" id="{4A989A68-9D3C-8935-8105-88A69442E620}"/>
              </a:ext>
            </a:extLst>
          </p:cNvPr>
          <p:cNvSpPr/>
          <p:nvPr/>
        </p:nvSpPr>
        <p:spPr>
          <a:xfrm>
            <a:off x="0" y="4542426"/>
            <a:ext cx="1524450" cy="373591"/>
          </a:xfrm>
          <a:prstGeom prst="roundRect">
            <a:avLst>
              <a:gd name="adj" fmla="val 21988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СТАТУС ВЗАИМОДЕЙСТВИЯ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577684CB-002D-5414-0F98-F43FFC300533}"/>
              </a:ext>
            </a:extLst>
          </p:cNvPr>
          <p:cNvGrpSpPr/>
          <p:nvPr/>
        </p:nvGrpSpPr>
        <p:grpSpPr>
          <a:xfrm>
            <a:off x="2099510" y="1339042"/>
            <a:ext cx="7320733" cy="2279707"/>
            <a:chOff x="2097120" y="1402544"/>
            <a:chExt cx="7320733" cy="2279707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434BB2AC-1169-4B1E-7D67-041C8838E839}"/>
                </a:ext>
              </a:extLst>
            </p:cNvPr>
            <p:cNvGrpSpPr/>
            <p:nvPr/>
          </p:nvGrpSpPr>
          <p:grpSpPr>
            <a:xfrm>
              <a:off x="4627236" y="1402544"/>
              <a:ext cx="2355289" cy="1207757"/>
              <a:chOff x="4643754" y="1425990"/>
              <a:chExt cx="2355289" cy="1207757"/>
            </a:xfrm>
          </p:grpSpPr>
          <p:sp>
            <p:nvSpPr>
              <p:cNvPr id="10" name="Полилиния: фигура 318">
                <a:extLst>
                  <a:ext uri="{FF2B5EF4-FFF2-40B4-BE49-F238E27FC236}">
                    <a16:creationId xmlns:a16="http://schemas.microsoft.com/office/drawing/2014/main" id="{B13B42EF-B11D-3819-99FF-054F12FE592A}"/>
                  </a:ext>
                </a:extLst>
              </p:cNvPr>
              <p:cNvSpPr/>
              <p:nvPr/>
            </p:nvSpPr>
            <p:spPr>
              <a:xfrm>
                <a:off x="4686294" y="1425990"/>
                <a:ext cx="1850412" cy="334399"/>
              </a:xfrm>
              <a:custGeom>
                <a:avLst/>
                <a:gdLst>
                  <a:gd name="connsiteX0" fmla="*/ 1235621 w 1311090"/>
                  <a:gd name="connsiteY0" fmla="*/ 0 h 334399"/>
                  <a:gd name="connsiteX1" fmla="*/ 1311090 w 1311090"/>
                  <a:gd name="connsiteY1" fmla="*/ 75470 h 334399"/>
                  <a:gd name="connsiteX2" fmla="*/ 1311090 w 1311090"/>
                  <a:gd name="connsiteY2" fmla="*/ 258930 h 334399"/>
                  <a:gd name="connsiteX3" fmla="*/ 1235621 w 1311090"/>
                  <a:gd name="connsiteY3" fmla="*/ 334400 h 334399"/>
                  <a:gd name="connsiteX4" fmla="*/ 75470 w 1311090"/>
                  <a:gd name="connsiteY4" fmla="*/ 334400 h 334399"/>
                  <a:gd name="connsiteX5" fmla="*/ 0 w 1311090"/>
                  <a:gd name="connsiteY5" fmla="*/ 258930 h 334399"/>
                  <a:gd name="connsiteX6" fmla="*/ 0 w 1311090"/>
                  <a:gd name="connsiteY6" fmla="*/ 75470 h 334399"/>
                  <a:gd name="connsiteX7" fmla="*/ 75470 w 1311090"/>
                  <a:gd name="connsiteY7" fmla="*/ 0 h 33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090" h="334399">
                    <a:moveTo>
                      <a:pt x="1235621" y="0"/>
                    </a:moveTo>
                    <a:cubicBezTo>
                      <a:pt x="1277301" y="0"/>
                      <a:pt x="1311090" y="33789"/>
                      <a:pt x="1311090" y="75470"/>
                    </a:cubicBezTo>
                    <a:lnTo>
                      <a:pt x="1311090" y="258930"/>
                    </a:lnTo>
                    <a:cubicBezTo>
                      <a:pt x="1311090" y="300611"/>
                      <a:pt x="1277301" y="334400"/>
                      <a:pt x="1235621" y="334400"/>
                    </a:cubicBezTo>
                    <a:lnTo>
                      <a:pt x="75470" y="334400"/>
                    </a:lnTo>
                    <a:cubicBezTo>
                      <a:pt x="33789" y="334400"/>
                      <a:pt x="0" y="300611"/>
                      <a:pt x="0" y="258930"/>
                    </a:cubicBezTo>
                    <a:lnTo>
                      <a:pt x="0" y="75470"/>
                    </a:lnTo>
                    <a:cubicBezTo>
                      <a:pt x="0" y="33789"/>
                      <a:pt x="33790" y="0"/>
                      <a:pt x="75470" y="0"/>
                    </a:cubicBezTo>
                    <a:close/>
                  </a:path>
                </a:pathLst>
              </a:custGeom>
              <a:solidFill>
                <a:srgbClr val="527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Gogh Medium" pitchFamily="2" charset="-52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F3D105-05EC-FFD6-8A97-582C4128B03C}"/>
                  </a:ext>
                </a:extLst>
              </p:cNvPr>
              <p:cNvSpPr txBox="1"/>
              <p:nvPr/>
            </p:nvSpPr>
            <p:spPr>
              <a:xfrm>
                <a:off x="5124465" y="1433280"/>
                <a:ext cx="1352002" cy="583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" sz="1597" spc="0" baseline="0" dirty="0">
                    <a:solidFill>
                      <a:srgbClr val="FFFFFF"/>
                    </a:solidFill>
                    <a:latin typeface="Gogh Bold" pitchFamily="2" charset="-52"/>
                    <a:sym typeface="Gogh"/>
                    <a:rtl val="0"/>
                  </a:rPr>
                  <a:t>GREENBIO </a:t>
                </a:r>
              </a:p>
              <a:p>
                <a:pPr algn="l"/>
                <a:endParaRPr lang="en" sz="1597" spc="0" baseline="0" dirty="0">
                  <a:solidFill>
                    <a:srgbClr val="FFFFFF"/>
                  </a:solidFill>
                  <a:latin typeface="Gogh Bold" pitchFamily="2" charset="-52"/>
                  <a:sym typeface="Gogh"/>
                  <a:rtl val="0"/>
                </a:endParaRPr>
              </a:p>
            </p:txBody>
          </p:sp>
          <p:grpSp>
            <p:nvGrpSpPr>
              <p:cNvPr id="38" name="Группа 37">
                <a:extLst>
                  <a:ext uri="{FF2B5EF4-FFF2-40B4-BE49-F238E27FC236}">
                    <a16:creationId xmlns:a16="http://schemas.microsoft.com/office/drawing/2014/main" id="{7E720231-C573-4009-BA20-2B4C270FA535}"/>
                  </a:ext>
                </a:extLst>
              </p:cNvPr>
              <p:cNvGrpSpPr/>
              <p:nvPr/>
            </p:nvGrpSpPr>
            <p:grpSpPr>
              <a:xfrm>
                <a:off x="4643754" y="1909383"/>
                <a:ext cx="2355289" cy="319702"/>
                <a:chOff x="4643754" y="1909383"/>
                <a:chExt cx="2355289" cy="319702"/>
              </a:xfrm>
            </p:grpSpPr>
            <p:sp>
              <p:nvSpPr>
                <p:cNvPr id="21" name="Скругленный прямоугольник 20">
                  <a:extLst>
                    <a:ext uri="{FF2B5EF4-FFF2-40B4-BE49-F238E27FC236}">
                      <a16:creationId xmlns:a16="http://schemas.microsoft.com/office/drawing/2014/main" id="{83C7DE65-032F-8A4B-65D6-D9440F37030C}"/>
                    </a:ext>
                  </a:extLst>
                </p:cNvPr>
                <p:cNvSpPr/>
                <p:nvPr/>
              </p:nvSpPr>
              <p:spPr>
                <a:xfrm>
                  <a:off x="4686294" y="1909383"/>
                  <a:ext cx="1884326" cy="319702"/>
                </a:xfrm>
                <a:prstGeom prst="roundRect">
                  <a:avLst/>
                </a:prstGeom>
                <a:solidFill>
                  <a:srgbClr val="5FC4E1"/>
                </a:solidFill>
                <a:ln w="9525">
                  <a:solidFill>
                    <a:srgbClr val="5FC4E1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2271356-C402-04D8-9B25-8694D9D0187B}"/>
                    </a:ext>
                  </a:extLst>
                </p:cNvPr>
                <p:cNvSpPr txBox="1"/>
                <p:nvPr/>
              </p:nvSpPr>
              <p:spPr>
                <a:xfrm>
                  <a:off x="4643754" y="1940958"/>
                  <a:ext cx="2355289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1100" dirty="0">
                      <a:solidFill>
                        <a:schemeClr val="bg1"/>
                      </a:solidFill>
                      <a:effectLst/>
                    </a:rPr>
                    <a:t>АГРОХОЛДИНГ МОСКОВСКИЙ</a:t>
                  </a:r>
                  <a:endParaRPr lang="ru-RU" sz="11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9" name="Группа 38">
                <a:extLst>
                  <a:ext uri="{FF2B5EF4-FFF2-40B4-BE49-F238E27FC236}">
                    <a16:creationId xmlns:a16="http://schemas.microsoft.com/office/drawing/2014/main" id="{2A64DE26-00A5-A629-9468-B9C12DECEF57}"/>
                  </a:ext>
                </a:extLst>
              </p:cNvPr>
              <p:cNvGrpSpPr/>
              <p:nvPr/>
            </p:nvGrpSpPr>
            <p:grpSpPr>
              <a:xfrm>
                <a:off x="4691182" y="2314045"/>
                <a:ext cx="1963138" cy="319702"/>
                <a:chOff x="4691182" y="2314045"/>
                <a:chExt cx="1963138" cy="319702"/>
              </a:xfrm>
            </p:grpSpPr>
            <p:sp>
              <p:nvSpPr>
                <p:cNvPr id="25" name="Скругленный прямоугольник 24">
                  <a:extLst>
                    <a:ext uri="{FF2B5EF4-FFF2-40B4-BE49-F238E27FC236}">
                      <a16:creationId xmlns:a16="http://schemas.microsoft.com/office/drawing/2014/main" id="{C101F7B5-D3C7-0629-307A-86D6B2DC03A3}"/>
                    </a:ext>
                  </a:extLst>
                </p:cNvPr>
                <p:cNvSpPr/>
                <p:nvPr/>
              </p:nvSpPr>
              <p:spPr>
                <a:xfrm>
                  <a:off x="4691182" y="2314045"/>
                  <a:ext cx="1884327" cy="319702"/>
                </a:xfrm>
                <a:prstGeom prst="roundRect">
                  <a:avLst/>
                </a:prstGeom>
                <a:noFill/>
                <a:ln w="9525">
                  <a:solidFill>
                    <a:srgbClr val="527FFF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32C664D-EC91-7C8A-FF85-4458CD01FFDF}"/>
                    </a:ext>
                  </a:extLst>
                </p:cNvPr>
                <p:cNvSpPr txBox="1"/>
                <p:nvPr/>
              </p:nvSpPr>
              <p:spPr>
                <a:xfrm>
                  <a:off x="4800266" y="2348351"/>
                  <a:ext cx="1854054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1200" dirty="0">
                      <a:solidFill>
                        <a:srgbClr val="1A1A1A"/>
                      </a:solidFill>
                      <a:effectLst/>
                    </a:rPr>
                    <a:t>СОВХОЗ им. ЛЕНИНА</a:t>
                  </a:r>
                  <a:endParaRPr lang="ru-RU" sz="1200" dirty="0"/>
                </a:p>
              </p:txBody>
            </p:sp>
          </p:grpSp>
        </p:grp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BB887BCF-942B-FF54-0F61-20F180384829}"/>
                </a:ext>
              </a:extLst>
            </p:cNvPr>
            <p:cNvGrpSpPr/>
            <p:nvPr/>
          </p:nvGrpSpPr>
          <p:grpSpPr>
            <a:xfrm>
              <a:off x="2097120" y="1419780"/>
              <a:ext cx="2295481" cy="2064503"/>
              <a:chOff x="1474487" y="1428571"/>
              <a:chExt cx="2295481" cy="2064503"/>
            </a:xfrm>
          </p:grpSpPr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id="{C749EDAA-144E-B34F-215C-DB837FB3D2C1}"/>
                  </a:ext>
                </a:extLst>
              </p:cNvPr>
              <p:cNvGrpSpPr/>
              <p:nvPr/>
            </p:nvGrpSpPr>
            <p:grpSpPr>
              <a:xfrm>
                <a:off x="1692635" y="1428571"/>
                <a:ext cx="1829271" cy="338106"/>
                <a:chOff x="1692635" y="1428571"/>
                <a:chExt cx="1829271" cy="338106"/>
              </a:xfrm>
            </p:grpSpPr>
            <p:sp>
              <p:nvSpPr>
                <p:cNvPr id="8" name="Полилиния: фигура 318">
                  <a:extLst>
                    <a:ext uri="{FF2B5EF4-FFF2-40B4-BE49-F238E27FC236}">
                      <a16:creationId xmlns:a16="http://schemas.microsoft.com/office/drawing/2014/main" id="{05F6E8E7-E1E8-3C2C-5543-80E3B998295C}"/>
                    </a:ext>
                  </a:extLst>
                </p:cNvPr>
                <p:cNvSpPr/>
                <p:nvPr/>
              </p:nvSpPr>
              <p:spPr>
                <a:xfrm>
                  <a:off x="1692635" y="1432278"/>
                  <a:ext cx="1829271" cy="334399"/>
                </a:xfrm>
                <a:custGeom>
                  <a:avLst/>
                  <a:gdLst>
                    <a:gd name="connsiteX0" fmla="*/ 1235621 w 1311090"/>
                    <a:gd name="connsiteY0" fmla="*/ 0 h 334399"/>
                    <a:gd name="connsiteX1" fmla="*/ 1311090 w 1311090"/>
                    <a:gd name="connsiteY1" fmla="*/ 75470 h 334399"/>
                    <a:gd name="connsiteX2" fmla="*/ 1311090 w 1311090"/>
                    <a:gd name="connsiteY2" fmla="*/ 258930 h 334399"/>
                    <a:gd name="connsiteX3" fmla="*/ 1235621 w 1311090"/>
                    <a:gd name="connsiteY3" fmla="*/ 334400 h 334399"/>
                    <a:gd name="connsiteX4" fmla="*/ 75470 w 1311090"/>
                    <a:gd name="connsiteY4" fmla="*/ 334400 h 334399"/>
                    <a:gd name="connsiteX5" fmla="*/ 0 w 1311090"/>
                    <a:gd name="connsiteY5" fmla="*/ 258930 h 334399"/>
                    <a:gd name="connsiteX6" fmla="*/ 0 w 1311090"/>
                    <a:gd name="connsiteY6" fmla="*/ 75470 h 334399"/>
                    <a:gd name="connsiteX7" fmla="*/ 75470 w 1311090"/>
                    <a:gd name="connsiteY7" fmla="*/ 0 h 33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1090" h="334399">
                      <a:moveTo>
                        <a:pt x="1235621" y="0"/>
                      </a:moveTo>
                      <a:cubicBezTo>
                        <a:pt x="1277301" y="0"/>
                        <a:pt x="1311090" y="33789"/>
                        <a:pt x="1311090" y="75470"/>
                      </a:cubicBezTo>
                      <a:lnTo>
                        <a:pt x="1311090" y="258930"/>
                      </a:lnTo>
                      <a:cubicBezTo>
                        <a:pt x="1311090" y="300611"/>
                        <a:pt x="1277301" y="334400"/>
                        <a:pt x="1235621" y="334400"/>
                      </a:cubicBezTo>
                      <a:lnTo>
                        <a:pt x="75470" y="334400"/>
                      </a:lnTo>
                      <a:cubicBezTo>
                        <a:pt x="33789" y="334400"/>
                        <a:pt x="0" y="300611"/>
                        <a:pt x="0" y="258930"/>
                      </a:cubicBezTo>
                      <a:lnTo>
                        <a:pt x="0" y="75470"/>
                      </a:lnTo>
                      <a:cubicBezTo>
                        <a:pt x="0" y="33789"/>
                        <a:pt x="33790" y="0"/>
                        <a:pt x="75470" y="0"/>
                      </a:cubicBezTo>
                      <a:close/>
                    </a:path>
                  </a:pathLst>
                </a:custGeom>
                <a:solidFill>
                  <a:srgbClr val="527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latin typeface="Gogh Medium" pitchFamily="2" charset="-52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9934E20-B0ED-BD56-B1DB-2EAA48F92C47}"/>
                    </a:ext>
                  </a:extLst>
                </p:cNvPr>
                <p:cNvSpPr txBox="1"/>
                <p:nvPr/>
              </p:nvSpPr>
              <p:spPr>
                <a:xfrm>
                  <a:off x="2141950" y="1428571"/>
                  <a:ext cx="1221042" cy="338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" sz="1597" spc="0" baseline="0" dirty="0">
                      <a:solidFill>
                        <a:srgbClr val="FFFFFF"/>
                      </a:solidFill>
                      <a:latin typeface="Gogh Bold" pitchFamily="2" charset="-52"/>
                      <a:sym typeface="Gogh"/>
                      <a:rtl val="0"/>
                    </a:rPr>
                    <a:t>PROMBIO</a:t>
                  </a:r>
                  <a:endParaRPr lang="ru-RU" sz="1597" spc="0" baseline="0" dirty="0">
                    <a:solidFill>
                      <a:srgbClr val="FFFFFF"/>
                    </a:solidFill>
                    <a:latin typeface="Gogh Bold" pitchFamily="2" charset="-52"/>
                    <a:sym typeface="Gogh"/>
                    <a:rtl val="0"/>
                  </a:endParaRPr>
                </a:p>
              </p:txBody>
            </p:sp>
          </p:grpSp>
          <p:grpSp>
            <p:nvGrpSpPr>
              <p:cNvPr id="43" name="Группа 42">
                <a:extLst>
                  <a:ext uri="{FF2B5EF4-FFF2-40B4-BE49-F238E27FC236}">
                    <a16:creationId xmlns:a16="http://schemas.microsoft.com/office/drawing/2014/main" id="{1DEFA89D-B176-B9EE-A63B-FB80B33B2E95}"/>
                  </a:ext>
                </a:extLst>
              </p:cNvPr>
              <p:cNvGrpSpPr/>
              <p:nvPr/>
            </p:nvGrpSpPr>
            <p:grpSpPr>
              <a:xfrm>
                <a:off x="1474487" y="1901185"/>
                <a:ext cx="2295481" cy="1591889"/>
                <a:chOff x="1474487" y="1901185"/>
                <a:chExt cx="2295481" cy="1591889"/>
              </a:xfrm>
            </p:grpSpPr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790BB1FC-8FA9-46CC-0A3B-B5998EF8F1D6}"/>
                    </a:ext>
                  </a:extLst>
                </p:cNvPr>
                <p:cNvGrpSpPr/>
                <p:nvPr/>
              </p:nvGrpSpPr>
              <p:grpSpPr>
                <a:xfrm>
                  <a:off x="1708654" y="1901185"/>
                  <a:ext cx="1813252" cy="324695"/>
                  <a:chOff x="1708654" y="1901185"/>
                  <a:chExt cx="1813252" cy="324695"/>
                </a:xfrm>
              </p:grpSpPr>
              <p:sp>
                <p:nvSpPr>
                  <p:cNvPr id="14" name="Скругленный прямоугольник 13">
                    <a:extLst>
                      <a:ext uri="{FF2B5EF4-FFF2-40B4-BE49-F238E27FC236}">
                        <a16:creationId xmlns:a16="http://schemas.microsoft.com/office/drawing/2014/main" id="{37C01270-4F80-9DA4-3A9E-CCC32BFFCCBE}"/>
                      </a:ext>
                    </a:extLst>
                  </p:cNvPr>
                  <p:cNvSpPr/>
                  <p:nvPr/>
                </p:nvSpPr>
                <p:spPr>
                  <a:xfrm>
                    <a:off x="1708654" y="1901185"/>
                    <a:ext cx="1813252" cy="307778"/>
                  </a:xfrm>
                  <a:prstGeom prst="roundRect">
                    <a:avLst/>
                  </a:prstGeom>
                  <a:solidFill>
                    <a:srgbClr val="A1BFDE"/>
                  </a:solidFill>
                  <a:ln w="9525">
                    <a:solidFill>
                      <a:srgbClr val="A1BFDE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highlight>
                        <a:srgbClr val="5FC4E1"/>
                      </a:highlight>
                    </a:endParaRP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D81E8E2-0134-71E8-95AD-D955CF6FC9F9}"/>
                      </a:ext>
                    </a:extLst>
                  </p:cNvPr>
                  <p:cNvSpPr txBox="1"/>
                  <p:nvPr/>
                </p:nvSpPr>
                <p:spPr>
                  <a:xfrm>
                    <a:off x="2042788" y="1918103"/>
                    <a:ext cx="1390861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" sz="1400" dirty="0">
                        <a:solidFill>
                          <a:schemeClr val="bg1"/>
                        </a:solidFill>
                        <a:effectLst/>
                      </a:rPr>
                      <a:t>SPLAT</a:t>
                    </a:r>
                    <a:r>
                      <a:rPr lang="ru-RU" sz="1400" dirty="0">
                        <a:solidFill>
                          <a:schemeClr val="bg1"/>
                        </a:solidFill>
                        <a:effectLst/>
                      </a:rPr>
                      <a:t> </a:t>
                    </a:r>
                    <a:r>
                      <a:rPr lang="en-US" sz="1400" dirty="0">
                        <a:solidFill>
                          <a:schemeClr val="bg1"/>
                        </a:solidFill>
                        <a:effectLst/>
                      </a:rPr>
                      <a:t>Global</a:t>
                    </a:r>
                    <a:endParaRPr lang="en" sz="14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6" name="Группа 35">
                  <a:extLst>
                    <a:ext uri="{FF2B5EF4-FFF2-40B4-BE49-F238E27FC236}">
                      <a16:creationId xmlns:a16="http://schemas.microsoft.com/office/drawing/2014/main" id="{92B393D1-CA41-330F-8C9E-F4D5D18896E8}"/>
                    </a:ext>
                  </a:extLst>
                </p:cNvPr>
                <p:cNvGrpSpPr/>
                <p:nvPr/>
              </p:nvGrpSpPr>
              <p:grpSpPr>
                <a:xfrm>
                  <a:off x="1723673" y="2299674"/>
                  <a:ext cx="2046295" cy="303994"/>
                  <a:chOff x="1723671" y="2354233"/>
                  <a:chExt cx="2046295" cy="303994"/>
                </a:xfrm>
              </p:grpSpPr>
              <p:sp>
                <p:nvSpPr>
                  <p:cNvPr id="17" name="Скругленный прямоугольник 16">
                    <a:extLst>
                      <a:ext uri="{FF2B5EF4-FFF2-40B4-BE49-F238E27FC236}">
                        <a16:creationId xmlns:a16="http://schemas.microsoft.com/office/drawing/2014/main" id="{91ACED4B-8A51-2F86-DEEB-FAFBE8AD14E5}"/>
                      </a:ext>
                    </a:extLst>
                  </p:cNvPr>
                  <p:cNvSpPr/>
                  <p:nvPr/>
                </p:nvSpPr>
                <p:spPr>
                  <a:xfrm>
                    <a:off x="1723671" y="2354233"/>
                    <a:ext cx="1806052" cy="303994"/>
                  </a:xfrm>
                  <a:prstGeom prst="roundRect">
                    <a:avLst/>
                  </a:prstGeom>
                  <a:solidFill>
                    <a:srgbClr val="A1BFDE"/>
                  </a:solidFill>
                  <a:ln w="9525">
                    <a:solidFill>
                      <a:srgbClr val="A1BFDE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6D589883-9F15-877F-B750-47658F43D90B}"/>
                      </a:ext>
                    </a:extLst>
                  </p:cNvPr>
                  <p:cNvSpPr txBox="1"/>
                  <p:nvPr/>
                </p:nvSpPr>
                <p:spPr>
                  <a:xfrm>
                    <a:off x="1919552" y="2362538"/>
                    <a:ext cx="1850414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200" dirty="0">
                        <a:solidFill>
                          <a:schemeClr val="bg1"/>
                        </a:solidFill>
                      </a:rPr>
                      <a:t>СИБУР </a:t>
                    </a:r>
                    <a:r>
                      <a:rPr lang="ru-RU" sz="1200" dirty="0" err="1">
                        <a:solidFill>
                          <a:schemeClr val="bg1"/>
                        </a:solidFill>
                      </a:rPr>
                      <a:t>ПолиЛаБ</a:t>
                    </a:r>
                    <a:endParaRPr lang="ru-RU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7" name="Группа 36">
                  <a:extLst>
                    <a:ext uri="{FF2B5EF4-FFF2-40B4-BE49-F238E27FC236}">
                      <a16:creationId xmlns:a16="http://schemas.microsoft.com/office/drawing/2014/main" id="{0BCF1ADC-1DCF-954D-9FE3-95F458D9959A}"/>
                    </a:ext>
                  </a:extLst>
                </p:cNvPr>
                <p:cNvGrpSpPr/>
                <p:nvPr/>
              </p:nvGrpSpPr>
              <p:grpSpPr>
                <a:xfrm>
                  <a:off x="1723673" y="2711504"/>
                  <a:ext cx="1805663" cy="303994"/>
                  <a:chOff x="1702530" y="2784813"/>
                  <a:chExt cx="1805663" cy="303994"/>
                </a:xfrm>
              </p:grpSpPr>
              <p:sp>
                <p:nvSpPr>
                  <p:cNvPr id="19" name="Скругленный прямоугольник 18">
                    <a:extLst>
                      <a:ext uri="{FF2B5EF4-FFF2-40B4-BE49-F238E27FC236}">
                        <a16:creationId xmlns:a16="http://schemas.microsoft.com/office/drawing/2014/main" id="{01B71BD5-36EB-4E1A-B8AA-AAA104959444}"/>
                      </a:ext>
                    </a:extLst>
                  </p:cNvPr>
                  <p:cNvSpPr/>
                  <p:nvPr/>
                </p:nvSpPr>
                <p:spPr>
                  <a:xfrm>
                    <a:off x="1702530" y="2784813"/>
                    <a:ext cx="1775924" cy="303994"/>
                  </a:xfrm>
                  <a:prstGeom prst="roundRect">
                    <a:avLst/>
                  </a:prstGeom>
                  <a:solidFill>
                    <a:srgbClr val="5FC4E1"/>
                  </a:solidFill>
                  <a:ln w="9525">
                    <a:solidFill>
                      <a:srgbClr val="5FC4E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5E76019-492C-55BD-79D8-06C6C103E668}"/>
                      </a:ext>
                    </a:extLst>
                  </p:cNvPr>
                  <p:cNvSpPr txBox="1"/>
                  <p:nvPr/>
                </p:nvSpPr>
                <p:spPr>
                  <a:xfrm>
                    <a:off x="2097643" y="2804199"/>
                    <a:ext cx="1410550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" sz="1200" dirty="0">
                        <a:solidFill>
                          <a:schemeClr val="bg1"/>
                        </a:solidFill>
                      </a:rPr>
                      <a:t>PRESSMAN </a:t>
                    </a:r>
                  </a:p>
                </p:txBody>
              </p:sp>
            </p:grpSp>
            <p:grpSp>
              <p:nvGrpSpPr>
                <p:cNvPr id="42" name="Группа 41">
                  <a:extLst>
                    <a:ext uri="{FF2B5EF4-FFF2-40B4-BE49-F238E27FC236}">
                      <a16:creationId xmlns:a16="http://schemas.microsoft.com/office/drawing/2014/main" id="{68801FE5-0DE5-35B2-A751-5B5797E0F6F2}"/>
                    </a:ext>
                  </a:extLst>
                </p:cNvPr>
                <p:cNvGrpSpPr/>
                <p:nvPr/>
              </p:nvGrpSpPr>
              <p:grpSpPr>
                <a:xfrm>
                  <a:off x="1474487" y="3062187"/>
                  <a:ext cx="2242825" cy="430887"/>
                  <a:chOff x="1474487" y="3062187"/>
                  <a:chExt cx="2242825" cy="430887"/>
                </a:xfrm>
              </p:grpSpPr>
              <p:sp>
                <p:nvSpPr>
                  <p:cNvPr id="31" name="Скругленный прямоугольник 30">
                    <a:extLst>
                      <a:ext uri="{FF2B5EF4-FFF2-40B4-BE49-F238E27FC236}">
                        <a16:creationId xmlns:a16="http://schemas.microsoft.com/office/drawing/2014/main" id="{54C13C8D-A24D-3715-6B55-22EBE38BA285}"/>
                      </a:ext>
                    </a:extLst>
                  </p:cNvPr>
                  <p:cNvSpPr/>
                  <p:nvPr/>
                </p:nvSpPr>
                <p:spPr>
                  <a:xfrm>
                    <a:off x="1708654" y="3092164"/>
                    <a:ext cx="1790943" cy="346903"/>
                  </a:xfrm>
                  <a:prstGeom prst="roundRect">
                    <a:avLst/>
                  </a:prstGeom>
                  <a:solidFill>
                    <a:srgbClr val="5FC4E1"/>
                  </a:solidFill>
                  <a:ln w="9525">
                    <a:solidFill>
                      <a:srgbClr val="5FC4E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D0D3A0D-EFFE-0BC5-840A-D58EA69777DD}"/>
                      </a:ext>
                    </a:extLst>
                  </p:cNvPr>
                  <p:cNvSpPr txBox="1"/>
                  <p:nvPr/>
                </p:nvSpPr>
                <p:spPr>
                  <a:xfrm>
                    <a:off x="1474487" y="3062187"/>
                    <a:ext cx="2242825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" sz="1100" dirty="0">
                        <a:solidFill>
                          <a:schemeClr val="bg1"/>
                        </a:solidFill>
                      </a:rPr>
                      <a:t>X5 GROUP</a:t>
                    </a:r>
                    <a:r>
                      <a:rPr lang="ru-RU" sz="110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 algn="ctr"/>
                    <a:r>
                      <a:rPr lang="ru-RU" sz="1050" i="1" dirty="0">
                        <a:solidFill>
                          <a:schemeClr val="bg1"/>
                        </a:solidFill>
                      </a:rPr>
                      <a:t>(Перекресток) </a:t>
                    </a:r>
                  </a:p>
                </p:txBody>
              </p:sp>
            </p:grpSp>
          </p:grpSp>
        </p:grp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A70193BB-4FBC-8F8C-DE3E-6A56A185FADF}"/>
                </a:ext>
              </a:extLst>
            </p:cNvPr>
            <p:cNvGrpSpPr/>
            <p:nvPr/>
          </p:nvGrpSpPr>
          <p:grpSpPr>
            <a:xfrm>
              <a:off x="7036799" y="1402544"/>
              <a:ext cx="2381054" cy="2279707"/>
              <a:chOff x="7303619" y="1425990"/>
              <a:chExt cx="2381054" cy="2279707"/>
            </a:xfrm>
          </p:grpSpPr>
          <p:sp>
            <p:nvSpPr>
              <p:cNvPr id="12" name="Полилиния: фигура 318">
                <a:extLst>
                  <a:ext uri="{FF2B5EF4-FFF2-40B4-BE49-F238E27FC236}">
                    <a16:creationId xmlns:a16="http://schemas.microsoft.com/office/drawing/2014/main" id="{6D9EFBEC-EA2D-B9D7-0BD1-EB4BA492FC5B}"/>
                  </a:ext>
                </a:extLst>
              </p:cNvPr>
              <p:cNvSpPr/>
              <p:nvPr/>
            </p:nvSpPr>
            <p:spPr>
              <a:xfrm>
                <a:off x="7312245" y="1425990"/>
                <a:ext cx="1773832" cy="334399"/>
              </a:xfrm>
              <a:custGeom>
                <a:avLst/>
                <a:gdLst>
                  <a:gd name="connsiteX0" fmla="*/ 1235621 w 1311090"/>
                  <a:gd name="connsiteY0" fmla="*/ 0 h 334399"/>
                  <a:gd name="connsiteX1" fmla="*/ 1311090 w 1311090"/>
                  <a:gd name="connsiteY1" fmla="*/ 75470 h 334399"/>
                  <a:gd name="connsiteX2" fmla="*/ 1311090 w 1311090"/>
                  <a:gd name="connsiteY2" fmla="*/ 258930 h 334399"/>
                  <a:gd name="connsiteX3" fmla="*/ 1235621 w 1311090"/>
                  <a:gd name="connsiteY3" fmla="*/ 334400 h 334399"/>
                  <a:gd name="connsiteX4" fmla="*/ 75470 w 1311090"/>
                  <a:gd name="connsiteY4" fmla="*/ 334400 h 334399"/>
                  <a:gd name="connsiteX5" fmla="*/ 0 w 1311090"/>
                  <a:gd name="connsiteY5" fmla="*/ 258930 h 334399"/>
                  <a:gd name="connsiteX6" fmla="*/ 0 w 1311090"/>
                  <a:gd name="connsiteY6" fmla="*/ 75470 h 334399"/>
                  <a:gd name="connsiteX7" fmla="*/ 75470 w 1311090"/>
                  <a:gd name="connsiteY7" fmla="*/ 0 h 33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090" h="334399">
                    <a:moveTo>
                      <a:pt x="1235621" y="0"/>
                    </a:moveTo>
                    <a:cubicBezTo>
                      <a:pt x="1277301" y="0"/>
                      <a:pt x="1311090" y="33789"/>
                      <a:pt x="1311090" y="75470"/>
                    </a:cubicBezTo>
                    <a:lnTo>
                      <a:pt x="1311090" y="258930"/>
                    </a:lnTo>
                    <a:cubicBezTo>
                      <a:pt x="1311090" y="300611"/>
                      <a:pt x="1277301" y="334400"/>
                      <a:pt x="1235621" y="334400"/>
                    </a:cubicBezTo>
                    <a:lnTo>
                      <a:pt x="75470" y="334400"/>
                    </a:lnTo>
                    <a:cubicBezTo>
                      <a:pt x="33789" y="334400"/>
                      <a:pt x="0" y="300611"/>
                      <a:pt x="0" y="258930"/>
                    </a:cubicBezTo>
                    <a:lnTo>
                      <a:pt x="0" y="75470"/>
                    </a:lnTo>
                    <a:cubicBezTo>
                      <a:pt x="0" y="33789"/>
                      <a:pt x="33790" y="0"/>
                      <a:pt x="75470" y="0"/>
                    </a:cubicBezTo>
                    <a:close/>
                  </a:path>
                </a:pathLst>
              </a:custGeom>
              <a:solidFill>
                <a:srgbClr val="527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Gogh Medium" pitchFamily="2" charset="-52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12EF76-88E8-AB64-F5D0-605C457D1932}"/>
                  </a:ext>
                </a:extLst>
              </p:cNvPr>
              <p:cNvSpPr txBox="1"/>
              <p:nvPr/>
            </p:nvSpPr>
            <p:spPr>
              <a:xfrm>
                <a:off x="7801170" y="1425990"/>
                <a:ext cx="9492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" sz="1600" dirty="0">
                    <a:solidFill>
                      <a:schemeClr val="bg1"/>
                    </a:solidFill>
                  </a:rPr>
                  <a:t>MEDBIO </a:t>
                </a:r>
              </a:p>
            </p:txBody>
          </p:sp>
          <p:sp>
            <p:nvSpPr>
              <p:cNvPr id="23" name="Скругленный прямоугольник 22">
                <a:extLst>
                  <a:ext uri="{FF2B5EF4-FFF2-40B4-BE49-F238E27FC236}">
                    <a16:creationId xmlns:a16="http://schemas.microsoft.com/office/drawing/2014/main" id="{27E7A09A-CC72-94AA-0E7C-39F5CB1E2401}"/>
                  </a:ext>
                </a:extLst>
              </p:cNvPr>
              <p:cNvSpPr/>
              <p:nvPr/>
            </p:nvSpPr>
            <p:spPr>
              <a:xfrm>
                <a:off x="7303619" y="1875742"/>
                <a:ext cx="1770952" cy="326826"/>
              </a:xfrm>
              <a:prstGeom prst="roundRect">
                <a:avLst/>
              </a:prstGeom>
              <a:solidFill>
                <a:srgbClr val="F2989A"/>
              </a:solidFill>
              <a:ln w="9525">
                <a:solidFill>
                  <a:srgbClr val="F2989A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C01A0E-9989-39A8-B5B8-0255F39072F5}"/>
                  </a:ext>
                </a:extLst>
              </p:cNvPr>
              <p:cNvSpPr txBox="1"/>
              <p:nvPr/>
            </p:nvSpPr>
            <p:spPr>
              <a:xfrm>
                <a:off x="7724194" y="1894398"/>
                <a:ext cx="141936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</a:rPr>
                  <a:t>ГЕНЕРИУМ</a:t>
                </a:r>
              </a:p>
            </p:txBody>
          </p:sp>
          <p:sp>
            <p:nvSpPr>
              <p:cNvPr id="27" name="Скругленный прямоугольник 26">
                <a:extLst>
                  <a:ext uri="{FF2B5EF4-FFF2-40B4-BE49-F238E27FC236}">
                    <a16:creationId xmlns:a16="http://schemas.microsoft.com/office/drawing/2014/main" id="{B3E0B925-8510-044E-9474-A81EEF3F8F33}"/>
                  </a:ext>
                </a:extLst>
              </p:cNvPr>
              <p:cNvSpPr/>
              <p:nvPr/>
            </p:nvSpPr>
            <p:spPr>
              <a:xfrm>
                <a:off x="7312244" y="2291020"/>
                <a:ext cx="1762325" cy="326827"/>
              </a:xfrm>
              <a:prstGeom prst="roundRect">
                <a:avLst/>
              </a:prstGeom>
              <a:solidFill>
                <a:srgbClr val="A1BFDE"/>
              </a:solidFill>
              <a:ln w="9525">
                <a:solidFill>
                  <a:srgbClr val="A1BFDE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CB7DA3-237C-FF51-10DD-DAC6D491A3C7}"/>
                  </a:ext>
                </a:extLst>
              </p:cNvPr>
              <p:cNvSpPr txBox="1"/>
              <p:nvPr/>
            </p:nvSpPr>
            <p:spPr>
              <a:xfrm>
                <a:off x="7405021" y="2305406"/>
                <a:ext cx="190615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  <a:effectLst/>
                  </a:rPr>
                  <a:t>КЛИНИКА </a:t>
                </a:r>
                <a:r>
                  <a:rPr lang="en" sz="1200" dirty="0">
                    <a:solidFill>
                      <a:schemeClr val="bg1"/>
                    </a:solidFill>
                    <a:effectLst/>
                  </a:rPr>
                  <a:t>HADASSAH</a:t>
                </a:r>
              </a:p>
            </p:txBody>
          </p:sp>
          <p:sp>
            <p:nvSpPr>
              <p:cNvPr id="29" name="Скругленный прямоугольник 28">
                <a:extLst>
                  <a:ext uri="{FF2B5EF4-FFF2-40B4-BE49-F238E27FC236}">
                    <a16:creationId xmlns:a16="http://schemas.microsoft.com/office/drawing/2014/main" id="{BB1A13B1-3DB9-1F89-366B-737187F82FA2}"/>
                  </a:ext>
                </a:extLst>
              </p:cNvPr>
              <p:cNvSpPr/>
              <p:nvPr/>
            </p:nvSpPr>
            <p:spPr>
              <a:xfrm>
                <a:off x="7312244" y="2726159"/>
                <a:ext cx="1794833" cy="319583"/>
              </a:xfrm>
              <a:prstGeom prst="roundRect">
                <a:avLst/>
              </a:prstGeom>
              <a:solidFill>
                <a:srgbClr val="5FC4E1"/>
              </a:solidFill>
              <a:ln w="9525">
                <a:solidFill>
                  <a:srgbClr val="00B9FF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D4F400-7F0C-6FD9-0396-89F88F1E682D}"/>
                  </a:ext>
                </a:extLst>
              </p:cNvPr>
              <p:cNvSpPr txBox="1"/>
              <p:nvPr/>
            </p:nvSpPr>
            <p:spPr>
              <a:xfrm>
                <a:off x="7778516" y="2738288"/>
                <a:ext cx="1906157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sz="1200" dirty="0">
                    <a:solidFill>
                      <a:schemeClr val="bg1"/>
                    </a:solidFill>
                  </a:rPr>
                  <a:t>RAPID BIO</a:t>
                </a:r>
              </a:p>
              <a:p>
                <a:endParaRPr lang="en" sz="1800" dirty="0">
                  <a:solidFill>
                    <a:srgbClr val="1A1A1A"/>
                  </a:solidFill>
                  <a:effectLst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2FF6BE9-9298-A0AE-ACAE-CA11D63B6070}"/>
                  </a:ext>
                </a:extLst>
              </p:cNvPr>
              <p:cNvSpPr txBox="1"/>
              <p:nvPr/>
            </p:nvSpPr>
            <p:spPr>
              <a:xfrm>
                <a:off x="7335624" y="3151699"/>
                <a:ext cx="1794832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" sz="1200" dirty="0">
                    <a:solidFill>
                      <a:schemeClr val="bg1"/>
                    </a:solidFill>
                  </a:rPr>
                  <a:t>SPHEROID REVOLUTION</a:t>
                </a:r>
              </a:p>
              <a:p>
                <a:endParaRPr lang="en" sz="1800" dirty="0">
                  <a:solidFill>
                    <a:srgbClr val="1A1A1A"/>
                  </a:solidFill>
                  <a:effectLst/>
                </a:endParaRPr>
              </a:p>
            </p:txBody>
          </p:sp>
        </p:grp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5889FA9-2AEC-532D-1B03-397C51801D16}"/>
              </a:ext>
            </a:extLst>
          </p:cNvPr>
          <p:cNvGrpSpPr/>
          <p:nvPr/>
        </p:nvGrpSpPr>
        <p:grpSpPr>
          <a:xfrm>
            <a:off x="153812" y="5197176"/>
            <a:ext cx="8640364" cy="1392553"/>
            <a:chOff x="152400" y="5387232"/>
            <a:chExt cx="8640364" cy="1392553"/>
          </a:xfrm>
        </p:grpSpPr>
        <p:sp>
          <p:nvSpPr>
            <p:cNvPr id="51" name="Скругленный прямоугольник 50">
              <a:extLst>
                <a:ext uri="{FF2B5EF4-FFF2-40B4-BE49-F238E27FC236}">
                  <a16:creationId xmlns:a16="http://schemas.microsoft.com/office/drawing/2014/main" id="{AF780A32-8B69-A7E5-7E80-C7A36B75537C}"/>
                </a:ext>
              </a:extLst>
            </p:cNvPr>
            <p:cNvSpPr/>
            <p:nvPr/>
          </p:nvSpPr>
          <p:spPr>
            <a:xfrm>
              <a:off x="152400" y="5771802"/>
              <a:ext cx="304800" cy="160892"/>
            </a:xfrm>
            <a:prstGeom prst="roundRect">
              <a:avLst/>
            </a:prstGeom>
            <a:solidFill>
              <a:srgbClr val="A1BFDE"/>
            </a:solidFill>
            <a:ln>
              <a:solidFill>
                <a:srgbClr val="A1BF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кругленный прямоугольник 51">
              <a:extLst>
                <a:ext uri="{FF2B5EF4-FFF2-40B4-BE49-F238E27FC236}">
                  <a16:creationId xmlns:a16="http://schemas.microsoft.com/office/drawing/2014/main" id="{6FF38B42-6931-7631-B31C-46E30AF0D26A}"/>
                </a:ext>
              </a:extLst>
            </p:cNvPr>
            <p:cNvSpPr/>
            <p:nvPr/>
          </p:nvSpPr>
          <p:spPr>
            <a:xfrm>
              <a:off x="152400" y="5497219"/>
              <a:ext cx="304800" cy="160892"/>
            </a:xfrm>
            <a:prstGeom prst="roundRect">
              <a:avLst/>
            </a:prstGeom>
            <a:solidFill>
              <a:srgbClr val="F2989A"/>
            </a:solidFill>
            <a:ln>
              <a:solidFill>
                <a:srgbClr val="F2989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Скругленный прямоугольник 52">
              <a:extLst>
                <a:ext uri="{FF2B5EF4-FFF2-40B4-BE49-F238E27FC236}">
                  <a16:creationId xmlns:a16="http://schemas.microsoft.com/office/drawing/2014/main" id="{02CF6CE3-2D6B-48EB-3467-582B70D2D981}"/>
                </a:ext>
              </a:extLst>
            </p:cNvPr>
            <p:cNvSpPr/>
            <p:nvPr/>
          </p:nvSpPr>
          <p:spPr>
            <a:xfrm>
              <a:off x="152400" y="6042421"/>
              <a:ext cx="304800" cy="160892"/>
            </a:xfrm>
            <a:prstGeom prst="roundRect">
              <a:avLst/>
            </a:prstGeom>
            <a:solidFill>
              <a:srgbClr val="5FC4E1"/>
            </a:solidFill>
            <a:ln>
              <a:solidFill>
                <a:srgbClr val="5FC4E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9" name="Рисунок 58" descr="Изображение выглядит как Графика, символ, Шрифт, логотип&#10;&#10;Автоматически созданное описание">
              <a:extLst>
                <a:ext uri="{FF2B5EF4-FFF2-40B4-BE49-F238E27FC236}">
                  <a16:creationId xmlns:a16="http://schemas.microsoft.com/office/drawing/2014/main" id="{2DF76CFC-7A19-6FDF-3B47-07B9A7155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51" y="6532538"/>
              <a:ext cx="212809" cy="213015"/>
            </a:xfrm>
            <a:prstGeom prst="round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A2072A4-892B-073A-8EB1-3C2249FC84FF}"/>
                </a:ext>
              </a:extLst>
            </p:cNvPr>
            <p:cNvSpPr txBox="1"/>
            <p:nvPr/>
          </p:nvSpPr>
          <p:spPr>
            <a:xfrm>
              <a:off x="480486" y="5387232"/>
              <a:ext cx="831227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050" i="1" spc="0" baseline="0" dirty="0">
                  <a:latin typeface="Gogh Bold" pitchFamily="2" charset="-52"/>
                  <a:sym typeface="Gogh"/>
                  <a:rtl val="0"/>
                </a:rPr>
                <a:t>подписано соглашение о сотрудничестве, согласована ДК взаимодействия: реальные кейсы, наставничество, лекци</a:t>
              </a:r>
              <a:r>
                <a:rPr lang="ru-RU" sz="1050" i="1" dirty="0">
                  <a:latin typeface="Gogh Bold" pitchFamily="2" charset="-52"/>
                  <a:sym typeface="Gogh"/>
                  <a:rtl val="0"/>
                </a:rPr>
                <a:t>и и практикумы от экспертов компании, проектирование площадки «Город Будущего»</a:t>
              </a:r>
              <a:endParaRPr lang="ru-RU" sz="1050" i="1" spc="0" baseline="0" dirty="0">
                <a:latin typeface="Gogh Bold" pitchFamily="2" charset="-52"/>
                <a:sym typeface="Gogh"/>
                <a:rtl val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A67BF70-7645-473E-D31B-83EDC5368900}"/>
                </a:ext>
              </a:extLst>
            </p:cNvPr>
            <p:cNvSpPr txBox="1"/>
            <p:nvPr/>
          </p:nvSpPr>
          <p:spPr>
            <a:xfrm>
              <a:off x="480486" y="5752591"/>
              <a:ext cx="63871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050" i="1" dirty="0">
                  <a:latin typeface="Gogh Bold" pitchFamily="2" charset="-52"/>
                  <a:sym typeface="Gogh"/>
                  <a:rtl val="0"/>
                </a:rPr>
                <a:t>на этапе обсуждения конкретных форматов взаимодействия, </a:t>
              </a:r>
              <a:r>
                <a:rPr lang="ru-RU" sz="1050" i="1" spc="0" baseline="0" dirty="0">
                  <a:latin typeface="Gogh Bold" pitchFamily="2" charset="-52"/>
                  <a:sym typeface="Gogh"/>
                  <a:rtl val="0"/>
                </a:rPr>
                <a:t>соглашение на этапе подписания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BDAD675-FC41-92CC-2560-1BF18239844A}"/>
                </a:ext>
              </a:extLst>
            </p:cNvPr>
            <p:cNvSpPr txBox="1"/>
            <p:nvPr/>
          </p:nvSpPr>
          <p:spPr>
            <a:xfrm>
              <a:off x="445317" y="6525869"/>
              <a:ext cx="49981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050" i="1" dirty="0">
                  <a:latin typeface="Gogh Bold" pitchFamily="2" charset="-52"/>
                  <a:sym typeface="Gogh"/>
                  <a:rtl val="0"/>
                </a:rPr>
                <a:t>к</a:t>
              </a:r>
              <a:r>
                <a:rPr lang="ru-RU" sz="1050" i="1" spc="0" baseline="0" dirty="0">
                  <a:latin typeface="Gogh Bold" pitchFamily="2" charset="-52"/>
                  <a:sym typeface="Gogh"/>
                  <a:rtl val="0"/>
                </a:rPr>
                <a:t>омпания-резидент ИЦ «Сколково»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16469B-A65B-755B-1C27-E67D2E995CA2}"/>
                </a:ext>
              </a:extLst>
            </p:cNvPr>
            <p:cNvSpPr txBox="1"/>
            <p:nvPr/>
          </p:nvSpPr>
          <p:spPr>
            <a:xfrm>
              <a:off x="455066" y="6017420"/>
              <a:ext cx="56370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050" i="1" dirty="0">
                  <a:latin typeface="Gogh Bold" pitchFamily="2" charset="-52"/>
                  <a:sym typeface="Gogh"/>
                  <a:rtl val="0"/>
                </a:rPr>
                <a:t>готовы предложения о сотрудничестве, планируем сотрудничество в ближайшее время </a:t>
              </a:r>
              <a:endParaRPr lang="ru-RU" sz="1050" i="1" spc="0" baseline="0" dirty="0">
                <a:latin typeface="Gogh Bold" pitchFamily="2" charset="-52"/>
                <a:sym typeface="Gogh"/>
                <a:rtl val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D8F7B17-E259-2542-39B2-003AD662B724}"/>
              </a:ext>
            </a:extLst>
          </p:cNvPr>
          <p:cNvSpPr txBox="1"/>
          <p:nvPr/>
        </p:nvSpPr>
        <p:spPr>
          <a:xfrm>
            <a:off x="11799543" y="6391308"/>
            <a:ext cx="73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pic>
        <p:nvPicPr>
          <p:cNvPr id="3" name="Рисунок 2" descr="Изображение выглядит как Графика, символ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E60CE43-7EA1-89D2-EACD-7A804F9D9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76" y="2322539"/>
            <a:ext cx="217480" cy="217691"/>
          </a:xfrm>
          <a:prstGeom prst="round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DB84DD2B-BA84-F269-1E97-259E4D1FFD20}"/>
              </a:ext>
            </a:extLst>
          </p:cNvPr>
          <p:cNvSpPr/>
          <p:nvPr/>
        </p:nvSpPr>
        <p:spPr>
          <a:xfrm>
            <a:off x="4680940" y="2649148"/>
            <a:ext cx="1875552" cy="319702"/>
          </a:xfrm>
          <a:prstGeom prst="roundRect">
            <a:avLst/>
          </a:prstGeom>
          <a:noFill/>
          <a:ln w="9525">
            <a:solidFill>
              <a:srgbClr val="527FF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25E5B-4206-1920-0F88-AAE696E3279D}"/>
              </a:ext>
            </a:extLst>
          </p:cNvPr>
          <p:cNvSpPr txBox="1"/>
          <p:nvPr/>
        </p:nvSpPr>
        <p:spPr>
          <a:xfrm>
            <a:off x="5023596" y="2682453"/>
            <a:ext cx="18540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A1A1A"/>
                </a:solidFill>
                <a:effectLst/>
              </a:rPr>
              <a:t>ИНАРКТИКА</a:t>
            </a:r>
            <a:endParaRPr lang="ru-RU" sz="1200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63D8D8DC-E24D-BB50-4373-2639F922E245}"/>
              </a:ext>
            </a:extLst>
          </p:cNvPr>
          <p:cNvSpPr/>
          <p:nvPr/>
        </p:nvSpPr>
        <p:spPr>
          <a:xfrm>
            <a:off x="150330" y="6101364"/>
            <a:ext cx="304800" cy="160892"/>
          </a:xfrm>
          <a:prstGeom prst="roundRect">
            <a:avLst/>
          </a:prstGeom>
          <a:noFill/>
          <a:ln>
            <a:solidFill>
              <a:srgbClr val="527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278F3F-746B-3BCE-CDF2-5BDCB43E9036}"/>
              </a:ext>
            </a:extLst>
          </p:cNvPr>
          <p:cNvSpPr txBox="1"/>
          <p:nvPr/>
        </p:nvSpPr>
        <p:spPr>
          <a:xfrm>
            <a:off x="446729" y="6054852"/>
            <a:ext cx="5637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50" i="1" dirty="0">
                <a:latin typeface="Gogh Bold" pitchFamily="2" charset="-52"/>
                <a:sym typeface="Gogh"/>
                <a:rtl val="0"/>
              </a:rPr>
              <a:t>потенциальные партнеры </a:t>
            </a:r>
            <a:endParaRPr lang="ru-RU" sz="1050" i="1" spc="0" baseline="0" dirty="0">
              <a:latin typeface="Gogh Bold" pitchFamily="2" charset="-52"/>
              <a:sym typeface="Gogh"/>
              <a:rtl val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92A910-AF18-0ED5-81FE-FD1AA2BDB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82" y="3147551"/>
            <a:ext cx="218358" cy="2183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 descr="Изображение выглядит как Графика, символ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EABE3A1-A594-25A9-B47E-CD9E9A9B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225" y="2746595"/>
            <a:ext cx="217480" cy="217691"/>
          </a:xfrm>
          <a:prstGeom prst="roundRect">
            <a:avLst/>
          </a:prstGeom>
        </p:spPr>
      </p:pic>
      <p:pic>
        <p:nvPicPr>
          <p:cNvPr id="54" name="Рисунок 53" descr="Изображение выглядит как Графика, символ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569AB3CE-96D5-AF84-F706-56679EF85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57" y="3162963"/>
            <a:ext cx="217480" cy="217691"/>
          </a:xfrm>
          <a:prstGeom prst="roundRect">
            <a:avLst/>
          </a:prstGeom>
        </p:spPr>
      </p:pic>
      <p:pic>
        <p:nvPicPr>
          <p:cNvPr id="65" name="Рисунок 64" descr="Изображение выглядит как Графика, символ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E314E781-FBE4-E8D0-9641-1D73226F3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86" y="2321113"/>
            <a:ext cx="217480" cy="217691"/>
          </a:xfrm>
          <a:prstGeom prst="roundRect">
            <a:avLst/>
          </a:prstGeom>
        </p:spPr>
      </p:pic>
      <p:pic>
        <p:nvPicPr>
          <p:cNvPr id="67" name="Picture 2">
            <a:extLst>
              <a:ext uri="{FF2B5EF4-FFF2-40B4-BE49-F238E27FC236}">
                <a16:creationId xmlns:a16="http://schemas.microsoft.com/office/drawing/2014/main" id="{FE07BDA1-2F49-BD6A-0649-5C6D7409C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2" y="6598743"/>
            <a:ext cx="213014" cy="2130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0AE9641D-265D-11AA-03F5-5F6CEA122A10}"/>
              </a:ext>
            </a:extLst>
          </p:cNvPr>
          <p:cNvSpPr txBox="1"/>
          <p:nvPr/>
        </p:nvSpPr>
        <p:spPr>
          <a:xfrm>
            <a:off x="446729" y="6555497"/>
            <a:ext cx="4998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50" i="1" dirty="0">
                <a:latin typeface="Gogh Bold" pitchFamily="2" charset="-52"/>
                <a:sym typeface="Gogh"/>
                <a:rtl val="0"/>
              </a:rPr>
              <a:t>р</a:t>
            </a:r>
            <a:r>
              <a:rPr lang="ru-RU" sz="1050" i="1" spc="0" baseline="0" dirty="0">
                <a:latin typeface="Gogh Bold" pitchFamily="2" charset="-52"/>
                <a:sym typeface="Gogh"/>
                <a:rtl val="0"/>
              </a:rPr>
              <a:t>одитель – партнер школы «СКОЛКА»</a:t>
            </a: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00D7AD85-DE65-4613-CA80-12AAFF6C87D9}"/>
              </a:ext>
            </a:extLst>
          </p:cNvPr>
          <p:cNvSpPr/>
          <p:nvPr/>
        </p:nvSpPr>
        <p:spPr>
          <a:xfrm>
            <a:off x="7071194" y="3483979"/>
            <a:ext cx="1758074" cy="319702"/>
          </a:xfrm>
          <a:prstGeom prst="roundRect">
            <a:avLst/>
          </a:prstGeom>
          <a:noFill/>
          <a:ln w="9525">
            <a:solidFill>
              <a:srgbClr val="527FF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id="{A13A7DEB-2C52-AF9A-A884-DA12CDB1A185}"/>
              </a:ext>
            </a:extLst>
          </p:cNvPr>
          <p:cNvSpPr/>
          <p:nvPr/>
        </p:nvSpPr>
        <p:spPr>
          <a:xfrm>
            <a:off x="7071289" y="3892491"/>
            <a:ext cx="1758074" cy="319702"/>
          </a:xfrm>
          <a:prstGeom prst="roundRect">
            <a:avLst/>
          </a:prstGeom>
          <a:noFill/>
          <a:ln w="9525">
            <a:solidFill>
              <a:srgbClr val="527FF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1AB7B7F-3FD8-746D-E016-D31C014DD9E9}"/>
              </a:ext>
            </a:extLst>
          </p:cNvPr>
          <p:cNvSpPr txBox="1"/>
          <p:nvPr/>
        </p:nvSpPr>
        <p:spPr>
          <a:xfrm>
            <a:off x="7185071" y="3494724"/>
            <a:ext cx="19213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</a:rPr>
              <a:t>НПП «</a:t>
            </a:r>
            <a:r>
              <a:rPr lang="ru-RU" sz="1200" dirty="0" err="1">
                <a:effectLst/>
              </a:rPr>
              <a:t>РусХимСинтез</a:t>
            </a:r>
            <a:r>
              <a:rPr lang="ru-RU" sz="1200" dirty="0">
                <a:effectLst/>
              </a:rPr>
              <a:t>»</a:t>
            </a:r>
          </a:p>
        </p:txBody>
      </p:sp>
      <p:pic>
        <p:nvPicPr>
          <p:cNvPr id="73" name="Рисунок 72" descr="Изображение выглядит как Графика, символ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DEA377EB-46F0-7EF1-FE7E-9CC3AF1AA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22" y="3596407"/>
            <a:ext cx="217480" cy="217691"/>
          </a:xfrm>
          <a:prstGeom prst="roundRect">
            <a:avLst/>
          </a:prstGeom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9BF4F129-2BDA-341E-038C-959C8292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48" y="3596407"/>
            <a:ext cx="217480" cy="2174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AEB45155-38D5-FFE0-4ECD-34A3829D09D6}"/>
              </a:ext>
            </a:extLst>
          </p:cNvPr>
          <p:cNvSpPr/>
          <p:nvPr/>
        </p:nvSpPr>
        <p:spPr>
          <a:xfrm>
            <a:off x="2343445" y="3462804"/>
            <a:ext cx="1792768" cy="319702"/>
          </a:xfrm>
          <a:prstGeom prst="roundRect">
            <a:avLst/>
          </a:prstGeom>
          <a:noFill/>
          <a:ln w="9525">
            <a:solidFill>
              <a:srgbClr val="527FF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1DE5F5D-6105-66B4-055F-D72833DC1F14}"/>
              </a:ext>
            </a:extLst>
          </p:cNvPr>
          <p:cNvSpPr txBox="1"/>
          <p:nvPr/>
        </p:nvSpPr>
        <p:spPr>
          <a:xfrm>
            <a:off x="2743809" y="3495814"/>
            <a:ext cx="17722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200" dirty="0">
                <a:effectLst/>
              </a:rPr>
              <a:t>SYNERGETIC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BD045C1-4D36-CC79-7221-78C70CBC87F6}"/>
              </a:ext>
            </a:extLst>
          </p:cNvPr>
          <p:cNvSpPr txBox="1"/>
          <p:nvPr/>
        </p:nvSpPr>
        <p:spPr>
          <a:xfrm>
            <a:off x="7487956" y="3901644"/>
            <a:ext cx="1295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</a:rPr>
              <a:t>«</a:t>
            </a:r>
            <a:r>
              <a:rPr lang="en" sz="1200" dirty="0" err="1">
                <a:effectLst/>
              </a:rPr>
              <a:t>NewStem</a:t>
            </a:r>
            <a:r>
              <a:rPr lang="en" sz="1200" dirty="0"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0236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1FDE82-03E2-FE34-596C-A5BF577EC893}"/>
              </a:ext>
            </a:extLst>
          </p:cNvPr>
          <p:cNvSpPr txBox="1"/>
          <p:nvPr/>
        </p:nvSpPr>
        <p:spPr>
          <a:xfrm>
            <a:off x="104776" y="63089"/>
            <a:ext cx="10606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-5" dirty="0">
                <a:solidFill>
                  <a:srgbClr val="172159"/>
                </a:solidFill>
                <a:latin typeface="Gogh Bold" pitchFamily="2" charset="-52"/>
              </a:rPr>
              <a:t>ИНДУСТРИЯ ИТ/ИИ</a:t>
            </a:r>
            <a:endParaRPr lang="ru-RU" sz="3600" dirty="0">
              <a:solidFill>
                <a:srgbClr val="172159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48" name="Скругленный прямоугольник 15">
            <a:extLst>
              <a:ext uri="{FF2B5EF4-FFF2-40B4-BE49-F238E27FC236}">
                <a16:creationId xmlns:a16="http://schemas.microsoft.com/office/drawing/2014/main" id="{759585E0-9EAD-131D-CBD2-BCEBEC5540A3}"/>
              </a:ext>
            </a:extLst>
          </p:cNvPr>
          <p:cNvSpPr/>
          <p:nvPr/>
        </p:nvSpPr>
        <p:spPr>
          <a:xfrm>
            <a:off x="0" y="1274482"/>
            <a:ext cx="1524450" cy="373591"/>
          </a:xfrm>
          <a:prstGeom prst="roundRect">
            <a:avLst>
              <a:gd name="adj" fmla="val 21988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НАПРАВЛЕНИЕ</a:t>
            </a:r>
          </a:p>
        </p:txBody>
      </p:sp>
      <p:sp>
        <p:nvSpPr>
          <p:cNvPr id="49" name="Скругленный прямоугольник 15">
            <a:extLst>
              <a:ext uri="{FF2B5EF4-FFF2-40B4-BE49-F238E27FC236}">
                <a16:creationId xmlns:a16="http://schemas.microsoft.com/office/drawing/2014/main" id="{22F0E029-635F-4A11-60A7-81E10279AD0B}"/>
              </a:ext>
            </a:extLst>
          </p:cNvPr>
          <p:cNvSpPr/>
          <p:nvPr/>
        </p:nvSpPr>
        <p:spPr>
          <a:xfrm>
            <a:off x="0" y="1732799"/>
            <a:ext cx="1524450" cy="373591"/>
          </a:xfrm>
          <a:prstGeom prst="roundRect">
            <a:avLst>
              <a:gd name="adj" fmla="val 21988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ПАРТНЕРЫ</a:t>
            </a:r>
          </a:p>
        </p:txBody>
      </p:sp>
      <p:sp>
        <p:nvSpPr>
          <p:cNvPr id="50" name="Скругленный прямоугольник 15">
            <a:extLst>
              <a:ext uri="{FF2B5EF4-FFF2-40B4-BE49-F238E27FC236}">
                <a16:creationId xmlns:a16="http://schemas.microsoft.com/office/drawing/2014/main" id="{4A989A68-9D3C-8935-8105-88A69442E620}"/>
              </a:ext>
            </a:extLst>
          </p:cNvPr>
          <p:cNvSpPr/>
          <p:nvPr/>
        </p:nvSpPr>
        <p:spPr>
          <a:xfrm>
            <a:off x="0" y="4572509"/>
            <a:ext cx="1524450" cy="373591"/>
          </a:xfrm>
          <a:prstGeom prst="roundRect">
            <a:avLst>
              <a:gd name="adj" fmla="val 21988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СТАТУС ВЗАИМОДЕЙСТВИЯ</a:t>
            </a:r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id="{6A54B037-71FD-C1A7-02B0-22C7F290DF5A}"/>
              </a:ext>
            </a:extLst>
          </p:cNvPr>
          <p:cNvSpPr/>
          <p:nvPr/>
        </p:nvSpPr>
        <p:spPr>
          <a:xfrm>
            <a:off x="4626417" y="2517478"/>
            <a:ext cx="1897247" cy="308683"/>
          </a:xfrm>
          <a:prstGeom prst="roundRect">
            <a:avLst/>
          </a:prstGeom>
          <a:solidFill>
            <a:srgbClr val="A1BFDE"/>
          </a:solidFill>
          <a:ln w="9525">
            <a:solidFill>
              <a:srgbClr val="A1BFDE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51D90-57E8-2BD1-F567-CBA7B72D6361}"/>
              </a:ext>
            </a:extLst>
          </p:cNvPr>
          <p:cNvSpPr txBox="1"/>
          <p:nvPr/>
        </p:nvSpPr>
        <p:spPr>
          <a:xfrm>
            <a:off x="11799543" y="6391308"/>
            <a:ext cx="73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BAD0FE0-3027-556C-6577-0D056DE8464C}"/>
              </a:ext>
            </a:extLst>
          </p:cNvPr>
          <p:cNvSpPr/>
          <p:nvPr/>
        </p:nvSpPr>
        <p:spPr>
          <a:xfrm>
            <a:off x="7040579" y="2131924"/>
            <a:ext cx="2095410" cy="307777"/>
          </a:xfrm>
          <a:prstGeom prst="roundRect">
            <a:avLst/>
          </a:prstGeom>
          <a:solidFill>
            <a:srgbClr val="A1BFDE"/>
          </a:solidFill>
          <a:ln w="9525">
            <a:solidFill>
              <a:srgbClr val="A1BFDE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23DBBA29-8ED6-E83A-9C76-33757AD7AF25}"/>
              </a:ext>
            </a:extLst>
          </p:cNvPr>
          <p:cNvGrpSpPr/>
          <p:nvPr/>
        </p:nvGrpSpPr>
        <p:grpSpPr>
          <a:xfrm>
            <a:off x="104776" y="5181474"/>
            <a:ext cx="8640364" cy="1379340"/>
            <a:chOff x="152400" y="5387232"/>
            <a:chExt cx="8640364" cy="1379340"/>
          </a:xfrm>
        </p:grpSpPr>
        <p:sp>
          <p:nvSpPr>
            <p:cNvPr id="81" name="Скругленный прямоугольник 80">
              <a:extLst>
                <a:ext uri="{FF2B5EF4-FFF2-40B4-BE49-F238E27FC236}">
                  <a16:creationId xmlns:a16="http://schemas.microsoft.com/office/drawing/2014/main" id="{66319207-E9FC-F50B-4C5D-C54355CA47D5}"/>
                </a:ext>
              </a:extLst>
            </p:cNvPr>
            <p:cNvSpPr/>
            <p:nvPr/>
          </p:nvSpPr>
          <p:spPr>
            <a:xfrm>
              <a:off x="152400" y="5771802"/>
              <a:ext cx="304800" cy="160892"/>
            </a:xfrm>
            <a:prstGeom prst="roundRect">
              <a:avLst/>
            </a:prstGeom>
            <a:solidFill>
              <a:srgbClr val="A1BFDE"/>
            </a:solidFill>
            <a:ln>
              <a:solidFill>
                <a:srgbClr val="A1BF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>
              <a:extLst>
                <a:ext uri="{FF2B5EF4-FFF2-40B4-BE49-F238E27FC236}">
                  <a16:creationId xmlns:a16="http://schemas.microsoft.com/office/drawing/2014/main" id="{6454BCC0-2FD7-935F-8C77-8DB2D0F5AAB1}"/>
                </a:ext>
              </a:extLst>
            </p:cNvPr>
            <p:cNvSpPr/>
            <p:nvPr/>
          </p:nvSpPr>
          <p:spPr>
            <a:xfrm>
              <a:off x="152400" y="5497219"/>
              <a:ext cx="304800" cy="160892"/>
            </a:xfrm>
            <a:prstGeom prst="roundRect">
              <a:avLst/>
            </a:prstGeom>
            <a:solidFill>
              <a:srgbClr val="F2989A"/>
            </a:solidFill>
            <a:ln>
              <a:solidFill>
                <a:srgbClr val="F2989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3" name="Скругленный прямоугольник 82">
              <a:extLst>
                <a:ext uri="{FF2B5EF4-FFF2-40B4-BE49-F238E27FC236}">
                  <a16:creationId xmlns:a16="http://schemas.microsoft.com/office/drawing/2014/main" id="{83F8045F-526D-657D-6F5B-228AA30F4A17}"/>
                </a:ext>
              </a:extLst>
            </p:cNvPr>
            <p:cNvSpPr/>
            <p:nvPr/>
          </p:nvSpPr>
          <p:spPr>
            <a:xfrm>
              <a:off x="152400" y="6042421"/>
              <a:ext cx="304800" cy="160892"/>
            </a:xfrm>
            <a:prstGeom prst="roundRect">
              <a:avLst/>
            </a:prstGeom>
            <a:solidFill>
              <a:srgbClr val="5FC4E1"/>
            </a:solidFill>
            <a:ln>
              <a:solidFill>
                <a:srgbClr val="5FC4E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4" name="Рисунок 83" descr="Изображение выглядит как Графика, символ, Шрифт, логотип&#10;&#10;Автоматически созданное описание">
              <a:extLst>
                <a:ext uri="{FF2B5EF4-FFF2-40B4-BE49-F238E27FC236}">
                  <a16:creationId xmlns:a16="http://schemas.microsoft.com/office/drawing/2014/main" id="{CE526FEB-F618-57D7-416E-9A61E3C14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97" y="6533107"/>
              <a:ext cx="212809" cy="213015"/>
            </a:xfrm>
            <a:prstGeom prst="round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A888484-01C1-0AD3-3FA8-0347CF283BCF}"/>
                </a:ext>
              </a:extLst>
            </p:cNvPr>
            <p:cNvSpPr txBox="1"/>
            <p:nvPr/>
          </p:nvSpPr>
          <p:spPr>
            <a:xfrm>
              <a:off x="480486" y="5387232"/>
              <a:ext cx="831227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050" i="1" spc="0" baseline="0" dirty="0">
                  <a:latin typeface="Gogh Bold" pitchFamily="2" charset="-52"/>
                  <a:sym typeface="Gogh"/>
                  <a:rtl val="0"/>
                </a:rPr>
                <a:t>подписано соглашение о сотрудничестве, согласована ДК взаимодействия: реальные кейсы, наставничество, лекци</a:t>
              </a:r>
              <a:r>
                <a:rPr lang="ru-RU" sz="1050" i="1" dirty="0">
                  <a:latin typeface="Gogh Bold" pitchFamily="2" charset="-52"/>
                  <a:sym typeface="Gogh"/>
                  <a:rtl val="0"/>
                </a:rPr>
                <a:t>и и практикумы от экспертов компании, проектирование площадки «Город Будущего»</a:t>
              </a:r>
              <a:endParaRPr lang="ru-RU" sz="1050" i="1" spc="0" baseline="0" dirty="0">
                <a:latin typeface="Gogh Bold" pitchFamily="2" charset="-52"/>
                <a:sym typeface="Gogh"/>
                <a:rtl val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7CC5CD2-3BDD-1DAB-4E92-3747DA99B5BF}"/>
                </a:ext>
              </a:extLst>
            </p:cNvPr>
            <p:cNvSpPr txBox="1"/>
            <p:nvPr/>
          </p:nvSpPr>
          <p:spPr>
            <a:xfrm>
              <a:off x="480486" y="5752591"/>
              <a:ext cx="63871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050" i="1" dirty="0">
                  <a:latin typeface="Gogh Bold" pitchFamily="2" charset="-52"/>
                  <a:sym typeface="Gogh"/>
                  <a:rtl val="0"/>
                </a:rPr>
                <a:t>на этапе обсуждения конкретных форматов взаимодействия, </a:t>
              </a:r>
              <a:r>
                <a:rPr lang="ru-RU" sz="1050" i="1" spc="0" baseline="0" dirty="0">
                  <a:latin typeface="Gogh Bold" pitchFamily="2" charset="-52"/>
                  <a:sym typeface="Gogh"/>
                  <a:rtl val="0"/>
                </a:rPr>
                <a:t>соглашение на этапе подписания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B9D1765-412A-70CF-AEF9-9A43DBD9E4C2}"/>
                </a:ext>
              </a:extLst>
            </p:cNvPr>
            <p:cNvSpPr txBox="1"/>
            <p:nvPr/>
          </p:nvSpPr>
          <p:spPr>
            <a:xfrm>
              <a:off x="480486" y="6512656"/>
              <a:ext cx="49981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050" i="1" dirty="0">
                  <a:latin typeface="Gogh Bold" pitchFamily="2" charset="-52"/>
                  <a:sym typeface="Gogh"/>
                  <a:rtl val="0"/>
                </a:rPr>
                <a:t>к</a:t>
              </a:r>
              <a:r>
                <a:rPr lang="ru-RU" sz="1050" i="1" spc="0" baseline="0" dirty="0">
                  <a:latin typeface="Gogh Bold" pitchFamily="2" charset="-52"/>
                  <a:sym typeface="Gogh"/>
                  <a:rtl val="0"/>
                </a:rPr>
                <a:t>омпания-резидент ИЦ «Сколково»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EDCE8B7-B7D0-E1BE-2C9A-19E17E4159D7}"/>
                </a:ext>
              </a:extLst>
            </p:cNvPr>
            <p:cNvSpPr txBox="1"/>
            <p:nvPr/>
          </p:nvSpPr>
          <p:spPr>
            <a:xfrm>
              <a:off x="455066" y="6017420"/>
              <a:ext cx="56370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050" i="1" dirty="0">
                  <a:latin typeface="Gogh Bold" pitchFamily="2" charset="-52"/>
                  <a:sym typeface="Gogh"/>
                  <a:rtl val="0"/>
                </a:rPr>
                <a:t>готовы предложения о сотрудничестве, планируем сотрудничество в ближайшее время </a:t>
              </a:r>
              <a:endParaRPr lang="ru-RU" sz="1050" i="1" spc="0" baseline="0" dirty="0">
                <a:latin typeface="Gogh Bold" pitchFamily="2" charset="-52"/>
                <a:sym typeface="Gogh"/>
                <a:rtl val="0"/>
              </a:endParaRPr>
            </a:p>
          </p:txBody>
        </p:sp>
      </p:grpSp>
      <p:pic>
        <p:nvPicPr>
          <p:cNvPr id="89" name="Picture 2">
            <a:extLst>
              <a:ext uri="{FF2B5EF4-FFF2-40B4-BE49-F238E27FC236}">
                <a16:creationId xmlns:a16="http://schemas.microsoft.com/office/drawing/2014/main" id="{05B59961-3018-AF9A-B8C7-7AD8D5E19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3" y="6588478"/>
            <a:ext cx="213014" cy="2130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9CF5DCB5-920F-0229-7F38-4F088864A17E}"/>
              </a:ext>
            </a:extLst>
          </p:cNvPr>
          <p:cNvSpPr txBox="1"/>
          <p:nvPr/>
        </p:nvSpPr>
        <p:spPr>
          <a:xfrm>
            <a:off x="438340" y="6545232"/>
            <a:ext cx="4998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50" i="1" dirty="0">
                <a:latin typeface="Gogh Bold" pitchFamily="2" charset="-52"/>
                <a:sym typeface="Gogh"/>
                <a:rtl val="0"/>
              </a:rPr>
              <a:t>р</a:t>
            </a:r>
            <a:r>
              <a:rPr lang="ru-RU" sz="1050" i="1" spc="0" baseline="0" dirty="0">
                <a:latin typeface="Gogh Bold" pitchFamily="2" charset="-52"/>
                <a:sym typeface="Gogh"/>
                <a:rtl val="0"/>
              </a:rPr>
              <a:t>одитель – партнер школы «СКОЛКА»</a:t>
            </a: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:a16="http://schemas.microsoft.com/office/drawing/2014/main" id="{A500F4A7-6B81-AFD0-301C-DEBCB5F81A9A}"/>
              </a:ext>
            </a:extLst>
          </p:cNvPr>
          <p:cNvSpPr/>
          <p:nvPr/>
        </p:nvSpPr>
        <p:spPr>
          <a:xfrm>
            <a:off x="111043" y="6110455"/>
            <a:ext cx="304800" cy="160892"/>
          </a:xfrm>
          <a:prstGeom prst="roundRect">
            <a:avLst/>
          </a:prstGeom>
          <a:noFill/>
          <a:ln>
            <a:solidFill>
              <a:srgbClr val="527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4A05980-C8C0-EF96-A62C-275F33350E36}"/>
              </a:ext>
            </a:extLst>
          </p:cNvPr>
          <p:cNvSpPr txBox="1"/>
          <p:nvPr/>
        </p:nvSpPr>
        <p:spPr>
          <a:xfrm>
            <a:off x="407442" y="6063943"/>
            <a:ext cx="5637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50" i="1" dirty="0">
                <a:latin typeface="Gogh Bold" pitchFamily="2" charset="-52"/>
                <a:sym typeface="Gogh"/>
                <a:rtl val="0"/>
              </a:rPr>
              <a:t>потенциальные партнеры </a:t>
            </a:r>
            <a:endParaRPr lang="ru-RU" sz="1050" i="1" spc="0" baseline="0" dirty="0">
              <a:latin typeface="Gogh Bold" pitchFamily="2" charset="-52"/>
              <a:sym typeface="Gogh"/>
              <a:rtl val="0"/>
            </a:endParaRPr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2FDD8161-3515-DF86-513D-6548E6FE41AC}"/>
              </a:ext>
            </a:extLst>
          </p:cNvPr>
          <p:cNvGrpSpPr/>
          <p:nvPr/>
        </p:nvGrpSpPr>
        <p:grpSpPr>
          <a:xfrm>
            <a:off x="2209800" y="1260925"/>
            <a:ext cx="7158121" cy="2643530"/>
            <a:chOff x="2845178" y="1048451"/>
            <a:chExt cx="7158121" cy="2643530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D7239C2-7B69-A0C1-B509-A396E6EE5BCA}"/>
                </a:ext>
              </a:extLst>
            </p:cNvPr>
            <p:cNvSpPr txBox="1"/>
            <p:nvPr/>
          </p:nvSpPr>
          <p:spPr>
            <a:xfrm>
              <a:off x="5398864" y="2316724"/>
              <a:ext cx="1567389" cy="285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1200" dirty="0">
                  <a:solidFill>
                    <a:schemeClr val="bg1"/>
                  </a:solidFill>
                </a:rPr>
                <a:t>HELLO I/O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A68032-DCFE-A078-0AC7-7BBB47741322}"/>
                </a:ext>
              </a:extLst>
            </p:cNvPr>
            <p:cNvSpPr txBox="1"/>
            <p:nvPr/>
          </p:nvSpPr>
          <p:spPr>
            <a:xfrm>
              <a:off x="7708750" y="1935478"/>
              <a:ext cx="2011111" cy="276999"/>
            </a:xfrm>
            <a:prstGeom prst="rect">
              <a:avLst/>
            </a:prstGeom>
            <a:noFill/>
            <a:ln>
              <a:solidFill>
                <a:srgbClr val="A1BFDE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АНО Диалог Регионы</a:t>
              </a:r>
              <a:endParaRPr lang="en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Скругленный прямоугольник 27">
              <a:extLst>
                <a:ext uri="{FF2B5EF4-FFF2-40B4-BE49-F238E27FC236}">
                  <a16:creationId xmlns:a16="http://schemas.microsoft.com/office/drawing/2014/main" id="{3B5C04D9-A8BC-12ED-F18E-1AE1E4A1DF26}"/>
                </a:ext>
              </a:extLst>
            </p:cNvPr>
            <p:cNvSpPr/>
            <p:nvPr/>
          </p:nvSpPr>
          <p:spPr>
            <a:xfrm>
              <a:off x="5256275" y="2683488"/>
              <a:ext cx="1897247" cy="287130"/>
            </a:xfrm>
            <a:prstGeom prst="roundRect">
              <a:avLst/>
            </a:prstGeom>
            <a:noFill/>
            <a:ln w="9525">
              <a:solidFill>
                <a:srgbClr val="527FFF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4DC90C-63F9-E394-C174-E0AEC57E9E1D}"/>
                </a:ext>
              </a:extLst>
            </p:cNvPr>
            <p:cNvSpPr txBox="1"/>
            <p:nvPr/>
          </p:nvSpPr>
          <p:spPr>
            <a:xfrm>
              <a:off x="5177002" y="2675780"/>
              <a:ext cx="201111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/>
                <a:t>Группа Астра </a:t>
              </a:r>
              <a:endParaRPr lang="en" sz="1200" dirty="0"/>
            </a:p>
          </p:txBody>
        </p:sp>
        <p:pic>
          <p:nvPicPr>
            <p:cNvPr id="76" name="Рисунок 75" descr="Изображение выглядит как Графика, символ, Шрифт, логотип&#10;&#10;Автоматически созданное описание">
              <a:extLst>
                <a:ext uri="{FF2B5EF4-FFF2-40B4-BE49-F238E27FC236}">
                  <a16:creationId xmlns:a16="http://schemas.microsoft.com/office/drawing/2014/main" id="{7412A36A-A386-2369-2439-6E1D84C8F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923" y="2393956"/>
              <a:ext cx="221552" cy="221766"/>
            </a:xfrm>
            <a:prstGeom prst="roundRect">
              <a:avLst/>
            </a:prstGeom>
          </p:spPr>
        </p:pic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CE6B98D2-D52E-B02D-CEEA-D3B1B051A63A}"/>
                </a:ext>
              </a:extLst>
            </p:cNvPr>
            <p:cNvGrpSpPr/>
            <p:nvPr/>
          </p:nvGrpSpPr>
          <p:grpSpPr>
            <a:xfrm>
              <a:off x="2845178" y="1048451"/>
              <a:ext cx="7158121" cy="2643530"/>
              <a:chOff x="2845178" y="1048451"/>
              <a:chExt cx="7158121" cy="2643530"/>
            </a:xfrm>
          </p:grpSpPr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E17CDD66-BA84-1AE7-2E34-47519F9F5158}"/>
                  </a:ext>
                </a:extLst>
              </p:cNvPr>
              <p:cNvGrpSpPr/>
              <p:nvPr/>
            </p:nvGrpSpPr>
            <p:grpSpPr>
              <a:xfrm>
                <a:off x="2857924" y="1048451"/>
                <a:ext cx="7145375" cy="2633352"/>
                <a:chOff x="3011628" y="1062567"/>
                <a:chExt cx="7145375" cy="2633352"/>
              </a:xfrm>
            </p:grpSpPr>
            <p:grpSp>
              <p:nvGrpSpPr>
                <p:cNvPr id="58" name="Группа 57">
                  <a:extLst>
                    <a:ext uri="{FF2B5EF4-FFF2-40B4-BE49-F238E27FC236}">
                      <a16:creationId xmlns:a16="http://schemas.microsoft.com/office/drawing/2014/main" id="{F0518469-184F-3595-9775-28D8628360E2}"/>
                    </a:ext>
                  </a:extLst>
                </p:cNvPr>
                <p:cNvGrpSpPr/>
                <p:nvPr/>
              </p:nvGrpSpPr>
              <p:grpSpPr>
                <a:xfrm>
                  <a:off x="3011628" y="1062567"/>
                  <a:ext cx="7145375" cy="1529155"/>
                  <a:chOff x="2498579" y="1345859"/>
                  <a:chExt cx="7145375" cy="1529155"/>
                </a:xfrm>
              </p:grpSpPr>
              <p:grpSp>
                <p:nvGrpSpPr>
                  <p:cNvPr id="47" name="Группа 46">
                    <a:extLst>
                      <a:ext uri="{FF2B5EF4-FFF2-40B4-BE49-F238E27FC236}">
                        <a16:creationId xmlns:a16="http://schemas.microsoft.com/office/drawing/2014/main" id="{577684CB-002D-5414-0F98-F43FFC300533}"/>
                      </a:ext>
                    </a:extLst>
                  </p:cNvPr>
                  <p:cNvGrpSpPr/>
                  <p:nvPr/>
                </p:nvGrpSpPr>
                <p:grpSpPr>
                  <a:xfrm>
                    <a:off x="2498579" y="1345859"/>
                    <a:ext cx="7145375" cy="1529155"/>
                    <a:chOff x="2315266" y="1403741"/>
                    <a:chExt cx="7145375" cy="1529155"/>
                  </a:xfrm>
                </p:grpSpPr>
                <p:grpSp>
                  <p:nvGrpSpPr>
                    <p:cNvPr id="45" name="Группа 44">
                      <a:extLst>
                        <a:ext uri="{FF2B5EF4-FFF2-40B4-BE49-F238E27FC236}">
                          <a16:creationId xmlns:a16="http://schemas.microsoft.com/office/drawing/2014/main" id="{434BB2AC-1169-4B1E-7D67-041C8838E8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05068" y="1403741"/>
                      <a:ext cx="4755573" cy="800671"/>
                      <a:chOff x="4721586" y="1427187"/>
                      <a:chExt cx="4755573" cy="800671"/>
                    </a:xfrm>
                  </p:grpSpPr>
                  <p:sp>
                    <p:nvSpPr>
                      <p:cNvPr id="10" name="Полилиния: фигура 318">
                        <a:extLst>
                          <a:ext uri="{FF2B5EF4-FFF2-40B4-BE49-F238E27FC236}">
                            <a16:creationId xmlns:a16="http://schemas.microsoft.com/office/drawing/2014/main" id="{B13B42EF-B11D-3819-99FF-054F12FE59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6242" y="1427187"/>
                        <a:ext cx="1850412" cy="346998"/>
                      </a:xfrm>
                      <a:custGeom>
                        <a:avLst/>
                        <a:gdLst>
                          <a:gd name="connsiteX0" fmla="*/ 1235621 w 1311090"/>
                          <a:gd name="connsiteY0" fmla="*/ 0 h 334399"/>
                          <a:gd name="connsiteX1" fmla="*/ 1311090 w 1311090"/>
                          <a:gd name="connsiteY1" fmla="*/ 75470 h 334399"/>
                          <a:gd name="connsiteX2" fmla="*/ 1311090 w 1311090"/>
                          <a:gd name="connsiteY2" fmla="*/ 258930 h 334399"/>
                          <a:gd name="connsiteX3" fmla="*/ 1235621 w 1311090"/>
                          <a:gd name="connsiteY3" fmla="*/ 334400 h 334399"/>
                          <a:gd name="connsiteX4" fmla="*/ 75470 w 1311090"/>
                          <a:gd name="connsiteY4" fmla="*/ 334400 h 334399"/>
                          <a:gd name="connsiteX5" fmla="*/ 0 w 1311090"/>
                          <a:gd name="connsiteY5" fmla="*/ 258930 h 334399"/>
                          <a:gd name="connsiteX6" fmla="*/ 0 w 1311090"/>
                          <a:gd name="connsiteY6" fmla="*/ 75470 h 334399"/>
                          <a:gd name="connsiteX7" fmla="*/ 75470 w 1311090"/>
                          <a:gd name="connsiteY7" fmla="*/ 0 h 3343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311090" h="334399">
                            <a:moveTo>
                              <a:pt x="1235621" y="0"/>
                            </a:moveTo>
                            <a:cubicBezTo>
                              <a:pt x="1277301" y="0"/>
                              <a:pt x="1311090" y="33789"/>
                              <a:pt x="1311090" y="75470"/>
                            </a:cubicBezTo>
                            <a:lnTo>
                              <a:pt x="1311090" y="258930"/>
                            </a:lnTo>
                            <a:cubicBezTo>
                              <a:pt x="1311090" y="300611"/>
                              <a:pt x="1277301" y="334400"/>
                              <a:pt x="1235621" y="334400"/>
                            </a:cubicBezTo>
                            <a:lnTo>
                              <a:pt x="75470" y="334400"/>
                            </a:lnTo>
                            <a:cubicBezTo>
                              <a:pt x="33789" y="334400"/>
                              <a:pt x="0" y="300611"/>
                              <a:pt x="0" y="258930"/>
                            </a:cubicBezTo>
                            <a:lnTo>
                              <a:pt x="0" y="75470"/>
                            </a:lnTo>
                            <a:cubicBezTo>
                              <a:pt x="0" y="33789"/>
                              <a:pt x="33790" y="0"/>
                              <a:pt x="75470" y="0"/>
                            </a:cubicBezTo>
                            <a:close/>
                          </a:path>
                        </a:pathLst>
                      </a:custGeom>
                      <a:solidFill>
                        <a:srgbClr val="527FFF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>
                          <a:latin typeface="Gogh Medium" pitchFamily="2" charset="-52"/>
                        </a:endParaRPr>
                      </a:p>
                    </p:txBody>
                  </p:sp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05F3D105-05EC-FFD6-8A97-582C4128B03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088111" y="1435978"/>
                        <a:ext cx="1352002" cy="33810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l"/>
                        <a:r>
                          <a:rPr lang="en" sz="1597" spc="0" baseline="0" dirty="0">
                            <a:solidFill>
                              <a:srgbClr val="FFFFFF"/>
                            </a:solidFill>
                            <a:latin typeface="Gogh Bold" pitchFamily="2" charset="-52"/>
                            <a:sym typeface="Gogh"/>
                            <a:rtl val="0"/>
                          </a:rPr>
                          <a:t>DEVELOPER</a:t>
                        </a:r>
                      </a:p>
                    </p:txBody>
                  </p:sp>
                  <p:grpSp>
                    <p:nvGrpSpPr>
                      <p:cNvPr id="38" name="Группа 37">
                        <a:extLst>
                          <a:ext uri="{FF2B5EF4-FFF2-40B4-BE49-F238E27FC236}">
                            <a16:creationId xmlns:a16="http://schemas.microsoft.com/office/drawing/2014/main" id="{7E720231-C573-4009-BA20-2B4C270FA53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31105" y="1899061"/>
                        <a:ext cx="2346054" cy="315058"/>
                        <a:chOff x="7131105" y="1899061"/>
                        <a:chExt cx="2346054" cy="315058"/>
                      </a:xfrm>
                    </p:grpSpPr>
                    <p:sp>
                      <p:nvSpPr>
                        <p:cNvPr id="21" name="Скругленный прямоугольник 20">
                          <a:extLst>
                            <a:ext uri="{FF2B5EF4-FFF2-40B4-BE49-F238E27FC236}">
                              <a16:creationId xmlns:a16="http://schemas.microsoft.com/office/drawing/2014/main" id="{83C7DE65-032F-8A4B-65D6-D9440F3703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31105" y="1899061"/>
                          <a:ext cx="2114122" cy="315058"/>
                        </a:xfrm>
                        <a:prstGeom prst="roundRect">
                          <a:avLst/>
                        </a:prstGeom>
                        <a:solidFill>
                          <a:srgbClr val="A1BFDE"/>
                        </a:solidFill>
                        <a:ln w="9525">
                          <a:solidFill>
                            <a:srgbClr val="A1BFDE"/>
                          </a:solidFill>
                          <a:prstDash val="solid"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dirty="0"/>
                        </a:p>
                      </p:txBody>
                    </p:sp>
                    <p:sp>
                      <p:nvSpPr>
                        <p:cNvPr id="22" name="TextBox 21">
                          <a:extLst>
                            <a:ext uri="{FF2B5EF4-FFF2-40B4-BE49-F238E27FC236}">
                              <a16:creationId xmlns:a16="http://schemas.microsoft.com/office/drawing/2014/main" id="{52271356-C402-04D8-9B25-8694D9D0187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79660" y="1910364"/>
                          <a:ext cx="1697499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</a:rPr>
                            <a:t>Т – БАНК</a:t>
                          </a:r>
                          <a:endParaRPr lang="ru-RU" sz="12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9" name="Группа 38">
                        <a:extLst>
                          <a:ext uri="{FF2B5EF4-FFF2-40B4-BE49-F238E27FC236}">
                            <a16:creationId xmlns:a16="http://schemas.microsoft.com/office/drawing/2014/main" id="{2A64DE26-00A5-A629-9468-B9C12DECEF5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21586" y="1918174"/>
                        <a:ext cx="1855068" cy="309684"/>
                        <a:chOff x="4721586" y="1918174"/>
                        <a:chExt cx="1855068" cy="309684"/>
                      </a:xfrm>
                    </p:grpSpPr>
                    <p:sp>
                      <p:nvSpPr>
                        <p:cNvPr id="25" name="Скругленный прямоугольник 24">
                          <a:extLst>
                            <a:ext uri="{FF2B5EF4-FFF2-40B4-BE49-F238E27FC236}">
                              <a16:creationId xmlns:a16="http://schemas.microsoft.com/office/drawing/2014/main" id="{C101F7B5-D3C7-0629-307A-86D6B2DC03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21586" y="1920082"/>
                          <a:ext cx="1855068" cy="307776"/>
                        </a:xfrm>
                        <a:prstGeom prst="roundRect">
                          <a:avLst/>
                        </a:prstGeom>
                        <a:solidFill>
                          <a:srgbClr val="5FC4E1"/>
                        </a:solidFill>
                        <a:ln w="9525">
                          <a:solidFill>
                            <a:srgbClr val="A1BFDE"/>
                          </a:solidFill>
                          <a:prstDash val="solid"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" name="TextBox 25">
                          <a:extLst>
                            <a:ext uri="{FF2B5EF4-FFF2-40B4-BE49-F238E27FC236}">
                              <a16:creationId xmlns:a16="http://schemas.microsoft.com/office/drawing/2014/main" id="{D32C664D-EC91-7C8A-FF85-4458CD01FFD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90750" y="1918174"/>
                          <a:ext cx="1310662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</a:rPr>
                            <a:t>АЛЬФА–БАНК</a:t>
                          </a:r>
                          <a:endParaRPr lang="ru-RU" sz="12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4" name="Группа 43">
                      <a:extLst>
                        <a:ext uri="{FF2B5EF4-FFF2-40B4-BE49-F238E27FC236}">
                          <a16:creationId xmlns:a16="http://schemas.microsoft.com/office/drawing/2014/main" id="{BB887BCF-942B-FF54-0F61-20F1803848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15266" y="1419888"/>
                      <a:ext cx="4319852" cy="1513008"/>
                      <a:chOff x="1692633" y="1428679"/>
                      <a:chExt cx="4319852" cy="1513008"/>
                    </a:xfrm>
                  </p:grpSpPr>
                  <p:grpSp>
                    <p:nvGrpSpPr>
                      <p:cNvPr id="40" name="Группа 39">
                        <a:extLst>
                          <a:ext uri="{FF2B5EF4-FFF2-40B4-BE49-F238E27FC236}">
                            <a16:creationId xmlns:a16="http://schemas.microsoft.com/office/drawing/2014/main" id="{C749EDAA-144E-B34F-215C-DB837FB3D2C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92635" y="1428679"/>
                        <a:ext cx="1829271" cy="338106"/>
                        <a:chOff x="1692635" y="1428679"/>
                        <a:chExt cx="1829271" cy="338106"/>
                      </a:xfrm>
                    </p:grpSpPr>
                    <p:sp>
                      <p:nvSpPr>
                        <p:cNvPr id="8" name="Полилиния: фигура 318">
                          <a:extLst>
                            <a:ext uri="{FF2B5EF4-FFF2-40B4-BE49-F238E27FC236}">
                              <a16:creationId xmlns:a16="http://schemas.microsoft.com/office/drawing/2014/main" id="{05F6E8E7-E1E8-3C2C-5543-80E3B99829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2635" y="1432278"/>
                          <a:ext cx="1829271" cy="334399"/>
                        </a:xfrm>
                        <a:custGeom>
                          <a:avLst/>
                          <a:gdLst>
                            <a:gd name="connsiteX0" fmla="*/ 1235621 w 1311090"/>
                            <a:gd name="connsiteY0" fmla="*/ 0 h 334399"/>
                            <a:gd name="connsiteX1" fmla="*/ 1311090 w 1311090"/>
                            <a:gd name="connsiteY1" fmla="*/ 75470 h 334399"/>
                            <a:gd name="connsiteX2" fmla="*/ 1311090 w 1311090"/>
                            <a:gd name="connsiteY2" fmla="*/ 258930 h 334399"/>
                            <a:gd name="connsiteX3" fmla="*/ 1235621 w 1311090"/>
                            <a:gd name="connsiteY3" fmla="*/ 334400 h 334399"/>
                            <a:gd name="connsiteX4" fmla="*/ 75470 w 1311090"/>
                            <a:gd name="connsiteY4" fmla="*/ 334400 h 334399"/>
                            <a:gd name="connsiteX5" fmla="*/ 0 w 1311090"/>
                            <a:gd name="connsiteY5" fmla="*/ 258930 h 334399"/>
                            <a:gd name="connsiteX6" fmla="*/ 0 w 1311090"/>
                            <a:gd name="connsiteY6" fmla="*/ 75470 h 334399"/>
                            <a:gd name="connsiteX7" fmla="*/ 75470 w 1311090"/>
                            <a:gd name="connsiteY7" fmla="*/ 0 h 3343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311090" h="334399">
                              <a:moveTo>
                                <a:pt x="1235621" y="0"/>
                              </a:moveTo>
                              <a:cubicBezTo>
                                <a:pt x="1277301" y="0"/>
                                <a:pt x="1311090" y="33789"/>
                                <a:pt x="1311090" y="75470"/>
                              </a:cubicBezTo>
                              <a:lnTo>
                                <a:pt x="1311090" y="258930"/>
                              </a:lnTo>
                              <a:cubicBezTo>
                                <a:pt x="1311090" y="300611"/>
                                <a:pt x="1277301" y="334400"/>
                                <a:pt x="1235621" y="334400"/>
                              </a:cubicBezTo>
                              <a:lnTo>
                                <a:pt x="75470" y="334400"/>
                              </a:lnTo>
                              <a:cubicBezTo>
                                <a:pt x="33789" y="334400"/>
                                <a:pt x="0" y="300611"/>
                                <a:pt x="0" y="258930"/>
                              </a:cubicBezTo>
                              <a:lnTo>
                                <a:pt x="0" y="75470"/>
                              </a:lnTo>
                              <a:cubicBezTo>
                                <a:pt x="0" y="33789"/>
                                <a:pt x="33790" y="0"/>
                                <a:pt x="7547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FFF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 dirty="0">
                            <a:latin typeface="Gogh Medium" pitchFamily="2" charset="-52"/>
                          </a:endParaRPr>
                        </a:p>
                      </p:txBody>
                    </p:sp>
                    <p:sp>
                      <p:nvSpPr>
                        <p:cNvPr id="9" name="TextBox 8">
                          <a:extLst>
                            <a:ext uri="{FF2B5EF4-FFF2-40B4-BE49-F238E27FC236}">
                              <a16:creationId xmlns:a16="http://schemas.microsoft.com/office/drawing/2014/main" id="{A9934E20-B0ED-BD56-B1DB-2EAA48F92C4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996749" y="1428679"/>
                          <a:ext cx="1474568" cy="33810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l"/>
                          <a:r>
                            <a:rPr lang="en" sz="1597" spc="0" baseline="0" dirty="0">
                              <a:solidFill>
                                <a:srgbClr val="FFFFFF"/>
                              </a:solidFill>
                              <a:latin typeface="Gogh Bold" pitchFamily="2" charset="-52"/>
                              <a:sym typeface="Gogh"/>
                              <a:rtl val="0"/>
                            </a:rPr>
                            <a:t>ENGINEERING</a:t>
                          </a:r>
                          <a:endParaRPr lang="ru-RU" sz="1597" spc="0" baseline="0" dirty="0">
                            <a:solidFill>
                              <a:srgbClr val="FFFFFF"/>
                            </a:solidFill>
                            <a:latin typeface="Gogh Bold" pitchFamily="2" charset="-52"/>
                            <a:sym typeface="Gogh"/>
                            <a:rtl val="0"/>
                          </a:endParaRPr>
                        </a:p>
                      </p:txBody>
                    </p:sp>
                  </p:grpSp>
                  <p:grpSp>
                    <p:nvGrpSpPr>
                      <p:cNvPr id="43" name="Группа 42">
                        <a:extLst>
                          <a:ext uri="{FF2B5EF4-FFF2-40B4-BE49-F238E27FC236}">
                            <a16:creationId xmlns:a16="http://schemas.microsoft.com/office/drawing/2014/main" id="{1DEFA89D-B176-B9EE-A63B-FB80B33B2E9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92633" y="1896046"/>
                        <a:ext cx="4319852" cy="1045641"/>
                        <a:chOff x="1692633" y="1896046"/>
                        <a:chExt cx="4319852" cy="1045641"/>
                      </a:xfrm>
                    </p:grpSpPr>
                    <p:grpSp>
                      <p:nvGrpSpPr>
                        <p:cNvPr id="41" name="Группа 40">
                          <a:extLst>
                            <a:ext uri="{FF2B5EF4-FFF2-40B4-BE49-F238E27FC236}">
                              <a16:creationId xmlns:a16="http://schemas.microsoft.com/office/drawing/2014/main" id="{790BB1FC-8FA9-46CC-0A3B-B5998EF8F1D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92635" y="1896046"/>
                          <a:ext cx="1829271" cy="303418"/>
                          <a:chOff x="1692635" y="1896046"/>
                          <a:chExt cx="1829271" cy="303418"/>
                        </a:xfrm>
                      </p:grpSpPr>
                      <p:sp>
                        <p:nvSpPr>
                          <p:cNvPr id="14" name="Скругленный прямоугольник 13">
                            <a:extLst>
                              <a:ext uri="{FF2B5EF4-FFF2-40B4-BE49-F238E27FC236}">
                                <a16:creationId xmlns:a16="http://schemas.microsoft.com/office/drawing/2014/main" id="{37C01270-4F80-9DA4-3A9E-CCC32BFFCCB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92635" y="1896046"/>
                            <a:ext cx="1829271" cy="303418"/>
                          </a:xfrm>
                          <a:prstGeom prst="roundRect">
                            <a:avLst/>
                          </a:prstGeom>
                          <a:solidFill>
                            <a:srgbClr val="F2989A"/>
                          </a:solidFill>
                          <a:ln w="9525">
                            <a:solidFill>
                              <a:srgbClr val="F2989A"/>
                            </a:solidFill>
                            <a:prstDash val="solid"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 dirty="0">
                              <a:highlight>
                                <a:srgbClr val="5FC4E1"/>
                              </a:highlight>
                            </a:endParaRPr>
                          </a:p>
                        </p:txBody>
                      </p:sp>
                      <p:sp>
                        <p:nvSpPr>
                          <p:cNvPr id="16" name="TextBox 15">
                            <a:extLst>
                              <a:ext uri="{FF2B5EF4-FFF2-40B4-BE49-F238E27FC236}">
                                <a16:creationId xmlns:a16="http://schemas.microsoft.com/office/drawing/2014/main" id="{6D81E8E2-0134-71E8-95AD-D955CF6FC9F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038702" y="1903210"/>
                            <a:ext cx="1419415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r>
                              <a:rPr lang="ru-RU" sz="1200" dirty="0">
                                <a:solidFill>
                                  <a:schemeClr val="bg1"/>
                                </a:solidFill>
                                <a:effectLst/>
                              </a:rPr>
                              <a:t>АО «КАМА»</a:t>
                            </a:r>
                            <a:endParaRPr lang="en" sz="1200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6" name="Группа 35">
                          <a:extLst>
                            <a:ext uri="{FF2B5EF4-FFF2-40B4-BE49-F238E27FC236}">
                              <a16:creationId xmlns:a16="http://schemas.microsoft.com/office/drawing/2014/main" id="{92B393D1-CA41-330F-8C9E-F4D5D18896E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92634" y="2276516"/>
                          <a:ext cx="1829271" cy="303398"/>
                          <a:chOff x="1692632" y="2331075"/>
                          <a:chExt cx="1829271" cy="303398"/>
                        </a:xfrm>
                      </p:grpSpPr>
                      <p:sp>
                        <p:nvSpPr>
                          <p:cNvPr id="17" name="Скругленный прямоугольник 16">
                            <a:extLst>
                              <a:ext uri="{FF2B5EF4-FFF2-40B4-BE49-F238E27FC236}">
                                <a16:creationId xmlns:a16="http://schemas.microsoft.com/office/drawing/2014/main" id="{91ACED4B-8A51-2F86-DEEB-FAFBE8AD14E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92632" y="2331075"/>
                            <a:ext cx="1829271" cy="303398"/>
                          </a:xfrm>
                          <a:prstGeom prst="roundRect">
                            <a:avLst/>
                          </a:prstGeom>
                          <a:solidFill>
                            <a:srgbClr val="F2989A"/>
                          </a:solidFill>
                          <a:ln w="9525">
                            <a:solidFill>
                              <a:srgbClr val="F2989A"/>
                            </a:solidFill>
                            <a:prstDash val="solid"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18" name="TextBox 17">
                            <a:extLst>
                              <a:ext uri="{FF2B5EF4-FFF2-40B4-BE49-F238E27FC236}">
                                <a16:creationId xmlns:a16="http://schemas.microsoft.com/office/drawing/2014/main" id="{6D589883-9F15-877F-B750-47658F43D90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030462" y="2347647"/>
                            <a:ext cx="1192909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r>
                              <a:rPr lang="ru-RU" sz="1200" dirty="0">
                                <a:solidFill>
                                  <a:schemeClr val="bg1"/>
                                </a:solidFill>
                              </a:rPr>
                              <a:t>ИЦ «АЙТЕКО»</a:t>
                            </a:r>
                          </a:p>
                        </p:txBody>
                      </p:sp>
                    </p:grpSp>
                    <p:grpSp>
                      <p:nvGrpSpPr>
                        <p:cNvPr id="37" name="Группа 36">
                          <a:extLst>
                            <a:ext uri="{FF2B5EF4-FFF2-40B4-BE49-F238E27FC236}">
                              <a16:creationId xmlns:a16="http://schemas.microsoft.com/office/drawing/2014/main" id="{0BCF1ADC-1DCF-954D-9FE3-95F458D9959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001374" y="2286641"/>
                          <a:ext cx="2011111" cy="289917"/>
                          <a:chOff x="3980231" y="2359950"/>
                          <a:chExt cx="2011111" cy="289917"/>
                        </a:xfrm>
                      </p:grpSpPr>
                      <p:sp>
                        <p:nvSpPr>
                          <p:cNvPr id="19" name="Скругленный прямоугольник 18">
                            <a:extLst>
                              <a:ext uri="{FF2B5EF4-FFF2-40B4-BE49-F238E27FC236}">
                                <a16:creationId xmlns:a16="http://schemas.microsoft.com/office/drawing/2014/main" id="{01B71BD5-36EB-4E1A-B8AA-AAA10495944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63662" y="2369593"/>
                            <a:ext cx="1884327" cy="280274"/>
                          </a:xfrm>
                          <a:prstGeom prst="roundRect">
                            <a:avLst/>
                          </a:prstGeom>
                          <a:solidFill>
                            <a:srgbClr val="A1BFDE"/>
                          </a:solidFill>
                          <a:ln w="9525">
                            <a:solidFill>
                              <a:srgbClr val="A1BFDE"/>
                            </a:solidFill>
                            <a:prstDash val="solid"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20" name="TextBox 19">
                            <a:extLst>
                              <a:ext uri="{FF2B5EF4-FFF2-40B4-BE49-F238E27FC236}">
                                <a16:creationId xmlns:a16="http://schemas.microsoft.com/office/drawing/2014/main" id="{25E76019-492C-55BD-79D8-06C6C103E66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980231" y="2359950"/>
                            <a:ext cx="2011111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200" dirty="0">
                                <a:solidFill>
                                  <a:schemeClr val="bg1"/>
                                </a:solidFill>
                              </a:rPr>
                              <a:t>ГЕОСКАН</a:t>
                            </a:r>
                            <a:endParaRPr lang="en" sz="1200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31" name="Скругленный прямоугольник 30">
                          <a:extLst>
                            <a:ext uri="{FF2B5EF4-FFF2-40B4-BE49-F238E27FC236}">
                              <a16:creationId xmlns:a16="http://schemas.microsoft.com/office/drawing/2014/main" id="{54C13C8D-A24D-3715-6B55-22EBE38BA2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2633" y="2670540"/>
                          <a:ext cx="1822821" cy="271147"/>
                        </a:xfrm>
                        <a:prstGeom prst="roundRect">
                          <a:avLst/>
                        </a:prstGeom>
                        <a:solidFill>
                          <a:srgbClr val="A1BFDE"/>
                        </a:solidFill>
                        <a:ln w="9525">
                          <a:solidFill>
                            <a:srgbClr val="A1BFDE"/>
                          </a:solidFill>
                          <a:prstDash val="solid"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dirty="0"/>
                        </a:p>
                      </p:txBody>
                    </p:sp>
                  </p:grpSp>
                </p:grpSp>
                <p:grpSp>
                  <p:nvGrpSpPr>
                    <p:cNvPr id="46" name="Группа 45">
                      <a:extLst>
                        <a:ext uri="{FF2B5EF4-FFF2-40B4-BE49-F238E27FC236}">
                          <a16:creationId xmlns:a16="http://schemas.microsoft.com/office/drawing/2014/main" id="{A70193BB-4FBC-8F8C-DE3E-6A56A185FA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74732" y="1421075"/>
                      <a:ext cx="2153977" cy="346998"/>
                      <a:chOff x="7341552" y="1444521"/>
                      <a:chExt cx="2153977" cy="346998"/>
                    </a:xfrm>
                  </p:grpSpPr>
                  <p:sp>
                    <p:nvSpPr>
                      <p:cNvPr id="12" name="Полилиния: фигура 318">
                        <a:extLst>
                          <a:ext uri="{FF2B5EF4-FFF2-40B4-BE49-F238E27FC236}">
                            <a16:creationId xmlns:a16="http://schemas.microsoft.com/office/drawing/2014/main" id="{6D9EFBEC-EA2D-B9D7-0BD1-EB4BA492FC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41553" y="1444521"/>
                        <a:ext cx="2135265" cy="346998"/>
                      </a:xfrm>
                      <a:custGeom>
                        <a:avLst/>
                        <a:gdLst>
                          <a:gd name="connsiteX0" fmla="*/ 1235621 w 1311090"/>
                          <a:gd name="connsiteY0" fmla="*/ 0 h 334399"/>
                          <a:gd name="connsiteX1" fmla="*/ 1311090 w 1311090"/>
                          <a:gd name="connsiteY1" fmla="*/ 75470 h 334399"/>
                          <a:gd name="connsiteX2" fmla="*/ 1311090 w 1311090"/>
                          <a:gd name="connsiteY2" fmla="*/ 258930 h 334399"/>
                          <a:gd name="connsiteX3" fmla="*/ 1235621 w 1311090"/>
                          <a:gd name="connsiteY3" fmla="*/ 334400 h 334399"/>
                          <a:gd name="connsiteX4" fmla="*/ 75470 w 1311090"/>
                          <a:gd name="connsiteY4" fmla="*/ 334400 h 334399"/>
                          <a:gd name="connsiteX5" fmla="*/ 0 w 1311090"/>
                          <a:gd name="connsiteY5" fmla="*/ 258930 h 334399"/>
                          <a:gd name="connsiteX6" fmla="*/ 0 w 1311090"/>
                          <a:gd name="connsiteY6" fmla="*/ 75470 h 334399"/>
                          <a:gd name="connsiteX7" fmla="*/ 75470 w 1311090"/>
                          <a:gd name="connsiteY7" fmla="*/ 0 h 3343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311090" h="334399">
                            <a:moveTo>
                              <a:pt x="1235621" y="0"/>
                            </a:moveTo>
                            <a:cubicBezTo>
                              <a:pt x="1277301" y="0"/>
                              <a:pt x="1311090" y="33789"/>
                              <a:pt x="1311090" y="75470"/>
                            </a:cubicBezTo>
                            <a:lnTo>
                              <a:pt x="1311090" y="258930"/>
                            </a:lnTo>
                            <a:cubicBezTo>
                              <a:pt x="1311090" y="300611"/>
                              <a:pt x="1277301" y="334400"/>
                              <a:pt x="1235621" y="334400"/>
                            </a:cubicBezTo>
                            <a:lnTo>
                              <a:pt x="75470" y="334400"/>
                            </a:lnTo>
                            <a:cubicBezTo>
                              <a:pt x="33789" y="334400"/>
                              <a:pt x="0" y="300611"/>
                              <a:pt x="0" y="258930"/>
                            </a:cubicBezTo>
                            <a:lnTo>
                              <a:pt x="0" y="75470"/>
                            </a:lnTo>
                            <a:cubicBezTo>
                              <a:pt x="0" y="33789"/>
                              <a:pt x="33790" y="0"/>
                              <a:pt x="75470" y="0"/>
                            </a:cubicBezTo>
                            <a:close/>
                          </a:path>
                        </a:pathLst>
                      </a:custGeom>
                      <a:solidFill>
                        <a:srgbClr val="527FFF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>
                          <a:latin typeface="Gogh Medium" pitchFamily="2" charset="-52"/>
                        </a:endParaRPr>
                      </a:p>
                    </p:txBody>
                  </p:sp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8212EF76-88E8-AB64-F5D0-605C457D193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41552" y="1460941"/>
                        <a:ext cx="2153977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" sz="1400" dirty="0">
                            <a:solidFill>
                              <a:schemeClr val="bg1"/>
                            </a:solidFill>
                          </a:rPr>
                          <a:t>SOCIAL SCIENCES AND ART</a:t>
                        </a:r>
                      </a:p>
                    </p:txBody>
                  </p:sp>
                </p:grpSp>
              </p:grpSp>
              <p:pic>
                <p:nvPicPr>
                  <p:cNvPr id="57" name="Рисунок 56" descr="Изображение выглядит как Графика, символ, Шрифт, логотип&#10;&#10;Автоматически созданное описание">
                    <a:extLst>
                      <a:ext uri="{FF2B5EF4-FFF2-40B4-BE49-F238E27FC236}">
                        <a16:creationId xmlns:a16="http://schemas.microsoft.com/office/drawing/2014/main" id="{686125A2-224B-0B1E-7732-947870D38B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85051" y="2301143"/>
                    <a:ext cx="221552" cy="221766"/>
                  </a:xfrm>
                  <a:prstGeom prst="roundRect">
                    <a:avLst/>
                  </a:prstGeom>
                </p:spPr>
              </p:pic>
            </p:grpSp>
            <p:sp>
              <p:nvSpPr>
                <p:cNvPr id="3" name="Скругленный прямоугольник 2">
                  <a:extLst>
                    <a:ext uri="{FF2B5EF4-FFF2-40B4-BE49-F238E27FC236}">
                      <a16:creationId xmlns:a16="http://schemas.microsoft.com/office/drawing/2014/main" id="{03D34C26-FE70-6726-B718-8470DD634615}"/>
                    </a:ext>
                  </a:extLst>
                </p:cNvPr>
                <p:cNvSpPr/>
                <p:nvPr/>
              </p:nvSpPr>
              <p:spPr>
                <a:xfrm>
                  <a:off x="5413232" y="3428255"/>
                  <a:ext cx="4538254" cy="267664"/>
                </a:xfrm>
                <a:prstGeom prst="roundRect">
                  <a:avLst/>
                </a:prstGeom>
                <a:noFill/>
                <a:ln w="9525">
                  <a:solidFill>
                    <a:srgbClr val="527FFF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4726A09-1286-8830-FEE6-48E5F871A34C}"/>
                    </a:ext>
                  </a:extLst>
                </p:cNvPr>
                <p:cNvSpPr txBox="1"/>
                <p:nvPr/>
              </p:nvSpPr>
              <p:spPr>
                <a:xfrm>
                  <a:off x="6639452" y="3406110"/>
                  <a:ext cx="1854054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rgbClr val="1A1A1A"/>
                      </a:solidFill>
                      <a:effectLst/>
                    </a:rPr>
                    <a:t>ЯНДЕКС</a:t>
                  </a:r>
                  <a:endParaRPr lang="ru-RU" sz="1200" dirty="0"/>
                </a:p>
              </p:txBody>
            </p:sp>
            <p:sp>
              <p:nvSpPr>
                <p:cNvPr id="5" name="Скругленный прямоугольник 4">
                  <a:extLst>
                    <a:ext uri="{FF2B5EF4-FFF2-40B4-BE49-F238E27FC236}">
                      <a16:creationId xmlns:a16="http://schemas.microsoft.com/office/drawing/2014/main" id="{303B8036-720D-B1F9-4A7B-21F5376D1AB6}"/>
                    </a:ext>
                  </a:extLst>
                </p:cNvPr>
                <p:cNvSpPr/>
                <p:nvPr/>
              </p:nvSpPr>
              <p:spPr>
                <a:xfrm>
                  <a:off x="5409979" y="3061874"/>
                  <a:ext cx="4538254" cy="282314"/>
                </a:xfrm>
                <a:prstGeom prst="roundRect">
                  <a:avLst/>
                </a:prstGeom>
                <a:solidFill>
                  <a:srgbClr val="5FC4E1"/>
                </a:solidFill>
                <a:ln w="9525">
                  <a:solidFill>
                    <a:srgbClr val="5FC4E1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10B72DB-723B-8FA9-5737-02F180D86457}"/>
                    </a:ext>
                  </a:extLst>
                </p:cNvPr>
                <p:cNvSpPr txBox="1"/>
                <p:nvPr/>
              </p:nvSpPr>
              <p:spPr>
                <a:xfrm>
                  <a:off x="6723572" y="3064551"/>
                  <a:ext cx="1854054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effectLst/>
                    </a:rPr>
                    <a:t>ВКОНТАКТЕ</a:t>
                  </a:r>
                  <a:endParaRPr lang="ru-RU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5" name="Скругленный прямоугольник 64">
                <a:extLst>
                  <a:ext uri="{FF2B5EF4-FFF2-40B4-BE49-F238E27FC236}">
                    <a16:creationId xmlns:a16="http://schemas.microsoft.com/office/drawing/2014/main" id="{A26C1E0C-3FCB-6B47-B357-EFD78384EEF6}"/>
                  </a:ext>
                </a:extLst>
              </p:cNvPr>
              <p:cNvSpPr/>
              <p:nvPr/>
            </p:nvSpPr>
            <p:spPr>
              <a:xfrm>
                <a:off x="2857924" y="3013889"/>
                <a:ext cx="1822821" cy="304546"/>
              </a:xfrm>
              <a:prstGeom prst="roundRect">
                <a:avLst/>
              </a:prstGeom>
              <a:solidFill>
                <a:srgbClr val="5FC4E1"/>
              </a:solidFill>
              <a:ln w="9525">
                <a:solidFill>
                  <a:srgbClr val="5FC4E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E30BA6C-8A52-3F9F-2AE8-41A4C0D5E246}"/>
                  </a:ext>
                </a:extLst>
              </p:cNvPr>
              <p:cNvSpPr txBox="1"/>
              <p:nvPr/>
            </p:nvSpPr>
            <p:spPr>
              <a:xfrm>
                <a:off x="2921649" y="3028301"/>
                <a:ext cx="1655476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" sz="1100" dirty="0">
                    <a:solidFill>
                      <a:schemeClr val="bg1"/>
                    </a:solidFill>
                  </a:rPr>
                  <a:t>X5 GROUP</a:t>
                </a:r>
                <a:r>
                  <a:rPr lang="en-US" sz="1100" dirty="0">
                    <a:solidFill>
                      <a:schemeClr val="bg1"/>
                    </a:solidFill>
                  </a:rPr>
                  <a:t> </a:t>
                </a:r>
                <a:r>
                  <a:rPr lang="ru-RU" sz="1050" i="1" dirty="0">
                    <a:solidFill>
                      <a:schemeClr val="bg1"/>
                    </a:solidFill>
                  </a:rPr>
                  <a:t>(Перекресток) 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DD07CE4-72D8-09B8-2449-DC4AE6AF1D37}"/>
                  </a:ext>
                </a:extLst>
              </p:cNvPr>
              <p:cNvSpPr txBox="1"/>
              <p:nvPr/>
            </p:nvSpPr>
            <p:spPr>
              <a:xfrm>
                <a:off x="3120159" y="2296791"/>
                <a:ext cx="130479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</a:rPr>
                  <a:t>НЕЙРИ</a:t>
                </a:r>
                <a:r>
                  <a:rPr lang="en" sz="12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" name="Скругленный прямоугольник 29">
                <a:extLst>
                  <a:ext uri="{FF2B5EF4-FFF2-40B4-BE49-F238E27FC236}">
                    <a16:creationId xmlns:a16="http://schemas.microsoft.com/office/drawing/2014/main" id="{0C091E74-9282-0469-C307-F9FD11F1BBFA}"/>
                  </a:ext>
                </a:extLst>
              </p:cNvPr>
              <p:cNvSpPr/>
              <p:nvPr/>
            </p:nvSpPr>
            <p:spPr>
              <a:xfrm>
                <a:off x="2845178" y="3378862"/>
                <a:ext cx="1835341" cy="302940"/>
              </a:xfrm>
              <a:prstGeom prst="roundRect">
                <a:avLst/>
              </a:prstGeom>
              <a:noFill/>
              <a:ln w="9525">
                <a:solidFill>
                  <a:srgbClr val="527FFF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0F79B8-7365-186D-27F9-587E528D0E4C}"/>
                  </a:ext>
                </a:extLst>
              </p:cNvPr>
              <p:cNvSpPr txBox="1"/>
              <p:nvPr/>
            </p:nvSpPr>
            <p:spPr>
              <a:xfrm>
                <a:off x="3162040" y="3378862"/>
                <a:ext cx="109671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err="1"/>
                  <a:t>Нанософт</a:t>
                </a:r>
                <a:endParaRPr lang="en" sz="1200" dirty="0"/>
              </a:p>
            </p:txBody>
          </p:sp>
          <p:pic>
            <p:nvPicPr>
              <p:cNvPr id="32" name="Рисунок 31" descr="Изображение выглядит как Графика, символ, Шрифт, логотип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2B6051A-0E5D-C767-C8E4-C330234AB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9011" y="2371508"/>
                <a:ext cx="221552" cy="221766"/>
              </a:xfrm>
              <a:prstGeom prst="roundRect">
                <a:avLst/>
              </a:prstGeom>
            </p:spPr>
          </p:pic>
          <p:sp>
            <p:nvSpPr>
              <p:cNvPr id="68" name="Скругленный прямоугольник 67">
                <a:extLst>
                  <a:ext uri="{FF2B5EF4-FFF2-40B4-BE49-F238E27FC236}">
                    <a16:creationId xmlns:a16="http://schemas.microsoft.com/office/drawing/2014/main" id="{0C834E51-3121-60B9-F8FB-40104D12B022}"/>
                  </a:ext>
                </a:extLst>
              </p:cNvPr>
              <p:cNvSpPr/>
              <p:nvPr/>
            </p:nvSpPr>
            <p:spPr>
              <a:xfrm>
                <a:off x="2857924" y="2669416"/>
                <a:ext cx="1822821" cy="254995"/>
              </a:xfrm>
              <a:prstGeom prst="roundRect">
                <a:avLst/>
              </a:prstGeom>
              <a:solidFill>
                <a:srgbClr val="A1BFDE"/>
              </a:solidFill>
              <a:ln w="9525">
                <a:solidFill>
                  <a:srgbClr val="A1BFDE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BB5DB91-E852-7F98-ADB8-9B8FC963FE72}"/>
                  </a:ext>
                </a:extLst>
              </p:cNvPr>
              <p:cNvSpPr txBox="1"/>
              <p:nvPr/>
            </p:nvSpPr>
            <p:spPr>
              <a:xfrm>
                <a:off x="2919171" y="2649616"/>
                <a:ext cx="165795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</a:rPr>
                  <a:t>НИЦ «Строительство»</a:t>
                </a:r>
                <a:endParaRPr lang="en" sz="1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74" name="Рисунок 73" descr="Изображение выглядит как Графика, символ, Шрифт, логотип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E732D59-8B7A-E45D-3E10-0F30EB729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6608" y="3470215"/>
                <a:ext cx="221552" cy="221766"/>
              </a:xfrm>
              <a:prstGeom prst="roundRect">
                <a:avLst/>
              </a:prstGeom>
            </p:spPr>
          </p:pic>
          <p:pic>
            <p:nvPicPr>
              <p:cNvPr id="77" name="Picture 2">
                <a:extLst>
                  <a:ext uri="{FF2B5EF4-FFF2-40B4-BE49-F238E27FC236}">
                    <a16:creationId xmlns:a16="http://schemas.microsoft.com/office/drawing/2014/main" id="{2B4A291D-BA51-FFB2-45E2-6EC6CD03AC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6608" y="3147665"/>
                <a:ext cx="218358" cy="218358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>
                <a:extLst>
                  <a:ext uri="{FF2B5EF4-FFF2-40B4-BE49-F238E27FC236}">
                    <a16:creationId xmlns:a16="http://schemas.microsoft.com/office/drawing/2014/main" id="{0E879819-DAF9-53B5-C642-15CF17A61C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9157" y="1996665"/>
                <a:ext cx="218358" cy="218358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9" name="Рисунок 78" descr="Изображение выглядит как Графика, символ, Шрифт, логотип&#10;&#10;Автоматически созданное описание">
              <a:extLst>
                <a:ext uri="{FF2B5EF4-FFF2-40B4-BE49-F238E27FC236}">
                  <a16:creationId xmlns:a16="http://schemas.microsoft.com/office/drawing/2014/main" id="{29A530AA-B659-7CD5-7ADA-13B0D982A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923" y="2780817"/>
              <a:ext cx="221552" cy="221766"/>
            </a:xfrm>
            <a:prstGeom prst="roundRect">
              <a:avLst/>
            </a:prstGeom>
          </p:spPr>
        </p:pic>
        <p:pic>
          <p:nvPicPr>
            <p:cNvPr id="94" name="Рисунок 93" descr="Изображение выглядит как Графика, символ, Шрифт, логотип&#10;&#10;Автоматически созданное описание">
              <a:extLst>
                <a:ext uri="{FF2B5EF4-FFF2-40B4-BE49-F238E27FC236}">
                  <a16:creationId xmlns:a16="http://schemas.microsoft.com/office/drawing/2014/main" id="{6E086FFA-5650-4A43-EC1B-C1D1589B9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203" y="1995019"/>
              <a:ext cx="221552" cy="221766"/>
            </a:xfrm>
            <a:prstGeom prst="roundRect">
              <a:avLst/>
            </a:prstGeom>
          </p:spPr>
        </p:pic>
      </p:grpSp>
      <p:sp>
        <p:nvSpPr>
          <p:cNvPr id="96" name="Скругленный прямоугольник 95">
            <a:extLst>
              <a:ext uri="{FF2B5EF4-FFF2-40B4-BE49-F238E27FC236}">
                <a16:creationId xmlns:a16="http://schemas.microsoft.com/office/drawing/2014/main" id="{74AB680F-B418-FF6D-4D3D-4D7CA725AD6C}"/>
              </a:ext>
            </a:extLst>
          </p:cNvPr>
          <p:cNvSpPr/>
          <p:nvPr/>
        </p:nvSpPr>
        <p:spPr>
          <a:xfrm>
            <a:off x="7073372" y="2533196"/>
            <a:ext cx="2095410" cy="287130"/>
          </a:xfrm>
          <a:prstGeom prst="roundRect">
            <a:avLst/>
          </a:prstGeom>
          <a:noFill/>
          <a:ln w="9525">
            <a:solidFill>
              <a:srgbClr val="527FF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Скругленный прямоугольник 96">
            <a:extLst>
              <a:ext uri="{FF2B5EF4-FFF2-40B4-BE49-F238E27FC236}">
                <a16:creationId xmlns:a16="http://schemas.microsoft.com/office/drawing/2014/main" id="{591FB7E5-0705-A7C5-DCD4-A2BE11DC0679}"/>
              </a:ext>
            </a:extLst>
          </p:cNvPr>
          <p:cNvSpPr/>
          <p:nvPr/>
        </p:nvSpPr>
        <p:spPr>
          <a:xfrm>
            <a:off x="7073371" y="2895962"/>
            <a:ext cx="2085779" cy="287130"/>
          </a:xfrm>
          <a:prstGeom prst="roundRect">
            <a:avLst/>
          </a:prstGeom>
          <a:noFill/>
          <a:ln w="9525">
            <a:solidFill>
              <a:srgbClr val="527FF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B9A464C-F25C-5E4E-5818-FC5DDF512C44}"/>
              </a:ext>
            </a:extLst>
          </p:cNvPr>
          <p:cNvSpPr txBox="1"/>
          <p:nvPr/>
        </p:nvSpPr>
        <p:spPr>
          <a:xfrm>
            <a:off x="7082728" y="2537510"/>
            <a:ext cx="20111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200" dirty="0"/>
              <a:t>Fusion Brains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72011BD-BFBB-FF9E-F629-30427CC048ED}"/>
              </a:ext>
            </a:extLst>
          </p:cNvPr>
          <p:cNvSpPr txBox="1"/>
          <p:nvPr/>
        </p:nvSpPr>
        <p:spPr>
          <a:xfrm>
            <a:off x="7110704" y="2888254"/>
            <a:ext cx="20111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200" dirty="0"/>
              <a:t>AIRI</a:t>
            </a:r>
          </a:p>
        </p:txBody>
      </p:sp>
    </p:spTree>
    <p:extLst>
      <p:ext uri="{BB962C8B-B14F-4D97-AF65-F5344CB8AC3E}">
        <p14:creationId xmlns:p14="http://schemas.microsoft.com/office/powerpoint/2010/main" val="63282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1FDE82-03E2-FE34-596C-A5BF577EC893}"/>
              </a:ext>
            </a:extLst>
          </p:cNvPr>
          <p:cNvSpPr txBox="1"/>
          <p:nvPr/>
        </p:nvSpPr>
        <p:spPr>
          <a:xfrm>
            <a:off x="67972" y="165568"/>
            <a:ext cx="10606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-5" dirty="0">
                <a:solidFill>
                  <a:srgbClr val="172159"/>
                </a:solidFill>
                <a:latin typeface="Gogh Bold" pitchFamily="2" charset="-52"/>
              </a:rPr>
              <a:t>КРЕАТИВНЫЕ ИНДУСТРИИ</a:t>
            </a:r>
            <a:endParaRPr lang="ru-RU" sz="3600" dirty="0">
              <a:solidFill>
                <a:srgbClr val="172159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48" name="Скругленный прямоугольник 15">
            <a:extLst>
              <a:ext uri="{FF2B5EF4-FFF2-40B4-BE49-F238E27FC236}">
                <a16:creationId xmlns:a16="http://schemas.microsoft.com/office/drawing/2014/main" id="{759585E0-9EAD-131D-CBD2-BCEBEC5540A3}"/>
              </a:ext>
            </a:extLst>
          </p:cNvPr>
          <p:cNvSpPr/>
          <p:nvPr/>
        </p:nvSpPr>
        <p:spPr>
          <a:xfrm>
            <a:off x="24585" y="1356278"/>
            <a:ext cx="1524450" cy="373591"/>
          </a:xfrm>
          <a:prstGeom prst="roundRect">
            <a:avLst>
              <a:gd name="adj" fmla="val 21988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НАПРАВЛЕНИЕ</a:t>
            </a:r>
          </a:p>
        </p:txBody>
      </p:sp>
      <p:sp>
        <p:nvSpPr>
          <p:cNvPr id="49" name="Скругленный прямоугольник 15">
            <a:extLst>
              <a:ext uri="{FF2B5EF4-FFF2-40B4-BE49-F238E27FC236}">
                <a16:creationId xmlns:a16="http://schemas.microsoft.com/office/drawing/2014/main" id="{22F0E029-635F-4A11-60A7-81E10279AD0B}"/>
              </a:ext>
            </a:extLst>
          </p:cNvPr>
          <p:cNvSpPr/>
          <p:nvPr/>
        </p:nvSpPr>
        <p:spPr>
          <a:xfrm>
            <a:off x="-20465" y="2014186"/>
            <a:ext cx="1524450" cy="373591"/>
          </a:xfrm>
          <a:prstGeom prst="roundRect">
            <a:avLst>
              <a:gd name="adj" fmla="val 21988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ПАРТНЕРЫ</a:t>
            </a:r>
          </a:p>
        </p:txBody>
      </p:sp>
      <p:sp>
        <p:nvSpPr>
          <p:cNvPr id="50" name="Скругленный прямоугольник 15">
            <a:extLst>
              <a:ext uri="{FF2B5EF4-FFF2-40B4-BE49-F238E27FC236}">
                <a16:creationId xmlns:a16="http://schemas.microsoft.com/office/drawing/2014/main" id="{4A989A68-9D3C-8935-8105-88A69442E620}"/>
              </a:ext>
            </a:extLst>
          </p:cNvPr>
          <p:cNvSpPr/>
          <p:nvPr/>
        </p:nvSpPr>
        <p:spPr>
          <a:xfrm>
            <a:off x="-20465" y="4735147"/>
            <a:ext cx="1524450" cy="373591"/>
          </a:xfrm>
          <a:prstGeom prst="roundRect">
            <a:avLst>
              <a:gd name="adj" fmla="val 21988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СТАТУС ВЗАИМОДЕЙСТВИЯ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577684CB-002D-5414-0F98-F43FFC300533}"/>
              </a:ext>
            </a:extLst>
          </p:cNvPr>
          <p:cNvGrpSpPr/>
          <p:nvPr/>
        </p:nvGrpSpPr>
        <p:grpSpPr>
          <a:xfrm>
            <a:off x="2474460" y="1300128"/>
            <a:ext cx="6656373" cy="3646900"/>
            <a:chOff x="2297574" y="1416805"/>
            <a:chExt cx="6656373" cy="3646900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434BB2AC-1169-4B1E-7D67-041C8838E839}"/>
                </a:ext>
              </a:extLst>
            </p:cNvPr>
            <p:cNvGrpSpPr/>
            <p:nvPr/>
          </p:nvGrpSpPr>
          <p:grpSpPr>
            <a:xfrm>
              <a:off x="4710025" y="1416805"/>
              <a:ext cx="1850412" cy="767026"/>
              <a:chOff x="4726543" y="1440251"/>
              <a:chExt cx="1850412" cy="767026"/>
            </a:xfrm>
          </p:grpSpPr>
          <p:sp>
            <p:nvSpPr>
              <p:cNvPr id="10" name="Полилиния: фигура 318">
                <a:extLst>
                  <a:ext uri="{FF2B5EF4-FFF2-40B4-BE49-F238E27FC236}">
                    <a16:creationId xmlns:a16="http://schemas.microsoft.com/office/drawing/2014/main" id="{B13B42EF-B11D-3819-99FF-054F12FE592A}"/>
                  </a:ext>
                </a:extLst>
              </p:cNvPr>
              <p:cNvSpPr/>
              <p:nvPr/>
            </p:nvSpPr>
            <p:spPr>
              <a:xfrm>
                <a:off x="4726543" y="1440464"/>
                <a:ext cx="1850412" cy="346998"/>
              </a:xfrm>
              <a:custGeom>
                <a:avLst/>
                <a:gdLst>
                  <a:gd name="connsiteX0" fmla="*/ 1235621 w 1311090"/>
                  <a:gd name="connsiteY0" fmla="*/ 0 h 334399"/>
                  <a:gd name="connsiteX1" fmla="*/ 1311090 w 1311090"/>
                  <a:gd name="connsiteY1" fmla="*/ 75470 h 334399"/>
                  <a:gd name="connsiteX2" fmla="*/ 1311090 w 1311090"/>
                  <a:gd name="connsiteY2" fmla="*/ 258930 h 334399"/>
                  <a:gd name="connsiteX3" fmla="*/ 1235621 w 1311090"/>
                  <a:gd name="connsiteY3" fmla="*/ 334400 h 334399"/>
                  <a:gd name="connsiteX4" fmla="*/ 75470 w 1311090"/>
                  <a:gd name="connsiteY4" fmla="*/ 334400 h 334399"/>
                  <a:gd name="connsiteX5" fmla="*/ 0 w 1311090"/>
                  <a:gd name="connsiteY5" fmla="*/ 258930 h 334399"/>
                  <a:gd name="connsiteX6" fmla="*/ 0 w 1311090"/>
                  <a:gd name="connsiteY6" fmla="*/ 75470 h 334399"/>
                  <a:gd name="connsiteX7" fmla="*/ 75470 w 1311090"/>
                  <a:gd name="connsiteY7" fmla="*/ 0 h 33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090" h="334399">
                    <a:moveTo>
                      <a:pt x="1235621" y="0"/>
                    </a:moveTo>
                    <a:cubicBezTo>
                      <a:pt x="1277301" y="0"/>
                      <a:pt x="1311090" y="33789"/>
                      <a:pt x="1311090" y="75470"/>
                    </a:cubicBezTo>
                    <a:lnTo>
                      <a:pt x="1311090" y="258930"/>
                    </a:lnTo>
                    <a:cubicBezTo>
                      <a:pt x="1311090" y="300611"/>
                      <a:pt x="1277301" y="334400"/>
                      <a:pt x="1235621" y="334400"/>
                    </a:cubicBezTo>
                    <a:lnTo>
                      <a:pt x="75470" y="334400"/>
                    </a:lnTo>
                    <a:cubicBezTo>
                      <a:pt x="33789" y="334400"/>
                      <a:pt x="0" y="300611"/>
                      <a:pt x="0" y="258930"/>
                    </a:cubicBezTo>
                    <a:lnTo>
                      <a:pt x="0" y="75470"/>
                    </a:lnTo>
                    <a:cubicBezTo>
                      <a:pt x="0" y="33789"/>
                      <a:pt x="33790" y="0"/>
                      <a:pt x="75470" y="0"/>
                    </a:cubicBezTo>
                    <a:close/>
                  </a:path>
                </a:pathLst>
              </a:custGeom>
              <a:solidFill>
                <a:srgbClr val="527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Gogh Medium" pitchFamily="2" charset="-52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F3D105-05EC-FFD6-8A97-582C4128B03C}"/>
                  </a:ext>
                </a:extLst>
              </p:cNvPr>
              <p:cNvSpPr txBox="1"/>
              <p:nvPr/>
            </p:nvSpPr>
            <p:spPr>
              <a:xfrm>
                <a:off x="5188574" y="1440251"/>
                <a:ext cx="1352002" cy="583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ru-RU" sz="1597" spc="0" baseline="0" dirty="0">
                    <a:solidFill>
                      <a:srgbClr val="FFFFFF"/>
                    </a:solidFill>
                    <a:latin typeface="Gogh Bold" pitchFamily="2" charset="-52"/>
                    <a:sym typeface="Gogh"/>
                    <a:rtl val="0"/>
                  </a:rPr>
                  <a:t>ДИЗАЙН</a:t>
                </a:r>
                <a:endParaRPr lang="en" sz="1597" spc="0" baseline="0" dirty="0">
                  <a:solidFill>
                    <a:srgbClr val="FFFFFF"/>
                  </a:solidFill>
                  <a:latin typeface="Gogh Bold" pitchFamily="2" charset="-52"/>
                  <a:sym typeface="Gogh"/>
                  <a:rtl val="0"/>
                </a:endParaRPr>
              </a:p>
              <a:p>
                <a:pPr algn="l"/>
                <a:endParaRPr lang="en" sz="1597" spc="0" baseline="0" dirty="0">
                  <a:solidFill>
                    <a:srgbClr val="FFFFFF"/>
                  </a:solidFill>
                  <a:latin typeface="Gogh Bold" pitchFamily="2" charset="-52"/>
                  <a:sym typeface="Gogh"/>
                  <a:rtl val="0"/>
                </a:endParaRPr>
              </a:p>
            </p:txBody>
          </p:sp>
          <p:grpSp>
            <p:nvGrpSpPr>
              <p:cNvPr id="39" name="Группа 38">
                <a:extLst>
                  <a:ext uri="{FF2B5EF4-FFF2-40B4-BE49-F238E27FC236}">
                    <a16:creationId xmlns:a16="http://schemas.microsoft.com/office/drawing/2014/main" id="{2A64DE26-00A5-A629-9468-B9C12DECEF57}"/>
                  </a:ext>
                </a:extLst>
              </p:cNvPr>
              <p:cNvGrpSpPr/>
              <p:nvPr/>
            </p:nvGrpSpPr>
            <p:grpSpPr>
              <a:xfrm>
                <a:off x="4736986" y="1886755"/>
                <a:ext cx="1839969" cy="320522"/>
                <a:chOff x="4736986" y="1886755"/>
                <a:chExt cx="1839969" cy="320522"/>
              </a:xfrm>
            </p:grpSpPr>
            <p:sp>
              <p:nvSpPr>
                <p:cNvPr id="25" name="Скругленный прямоугольник 24">
                  <a:extLst>
                    <a:ext uri="{FF2B5EF4-FFF2-40B4-BE49-F238E27FC236}">
                      <a16:creationId xmlns:a16="http://schemas.microsoft.com/office/drawing/2014/main" id="{C101F7B5-D3C7-0629-307A-86D6B2DC03A3}"/>
                    </a:ext>
                  </a:extLst>
                </p:cNvPr>
                <p:cNvSpPr/>
                <p:nvPr/>
              </p:nvSpPr>
              <p:spPr>
                <a:xfrm>
                  <a:off x="4736986" y="1886755"/>
                  <a:ext cx="1839969" cy="320522"/>
                </a:xfrm>
                <a:prstGeom prst="roundRect">
                  <a:avLst/>
                </a:prstGeom>
                <a:solidFill>
                  <a:srgbClr val="F2989A"/>
                </a:solidFill>
                <a:ln w="9525">
                  <a:solidFill>
                    <a:srgbClr val="F2989A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32C664D-EC91-7C8A-FF85-4458CD01FFDF}"/>
                    </a:ext>
                  </a:extLst>
                </p:cNvPr>
                <p:cNvSpPr txBox="1"/>
                <p:nvPr/>
              </p:nvSpPr>
              <p:spPr>
                <a:xfrm>
                  <a:off x="5365700" y="1917998"/>
                  <a:ext cx="99948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1200" dirty="0">
                      <a:solidFill>
                        <a:schemeClr val="bg1"/>
                      </a:solidFill>
                    </a:rPr>
                    <a:t>КАМА</a:t>
                  </a:r>
                </a:p>
              </p:txBody>
            </p:sp>
          </p:grpSp>
        </p:grp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BB887BCF-942B-FF54-0F61-20F180384829}"/>
                </a:ext>
              </a:extLst>
            </p:cNvPr>
            <p:cNvGrpSpPr/>
            <p:nvPr/>
          </p:nvGrpSpPr>
          <p:grpSpPr>
            <a:xfrm>
              <a:off x="2297574" y="1423487"/>
              <a:ext cx="4261570" cy="2813302"/>
              <a:chOff x="1674941" y="1432278"/>
              <a:chExt cx="4261570" cy="2813302"/>
            </a:xfrm>
          </p:grpSpPr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id="{C749EDAA-144E-B34F-215C-DB837FB3D2C1}"/>
                  </a:ext>
                </a:extLst>
              </p:cNvPr>
              <p:cNvGrpSpPr/>
              <p:nvPr/>
            </p:nvGrpSpPr>
            <p:grpSpPr>
              <a:xfrm>
                <a:off x="1692635" y="1432278"/>
                <a:ext cx="1999315" cy="347145"/>
                <a:chOff x="1692635" y="1432278"/>
                <a:chExt cx="1999315" cy="347145"/>
              </a:xfrm>
            </p:grpSpPr>
            <p:sp>
              <p:nvSpPr>
                <p:cNvPr id="8" name="Полилиния: фигура 318">
                  <a:extLst>
                    <a:ext uri="{FF2B5EF4-FFF2-40B4-BE49-F238E27FC236}">
                      <a16:creationId xmlns:a16="http://schemas.microsoft.com/office/drawing/2014/main" id="{05F6E8E7-E1E8-3C2C-5543-80E3B998295C}"/>
                    </a:ext>
                  </a:extLst>
                </p:cNvPr>
                <p:cNvSpPr/>
                <p:nvPr/>
              </p:nvSpPr>
              <p:spPr>
                <a:xfrm>
                  <a:off x="1692635" y="1432278"/>
                  <a:ext cx="1829271" cy="334399"/>
                </a:xfrm>
                <a:custGeom>
                  <a:avLst/>
                  <a:gdLst>
                    <a:gd name="connsiteX0" fmla="*/ 1235621 w 1311090"/>
                    <a:gd name="connsiteY0" fmla="*/ 0 h 334399"/>
                    <a:gd name="connsiteX1" fmla="*/ 1311090 w 1311090"/>
                    <a:gd name="connsiteY1" fmla="*/ 75470 h 334399"/>
                    <a:gd name="connsiteX2" fmla="*/ 1311090 w 1311090"/>
                    <a:gd name="connsiteY2" fmla="*/ 258930 h 334399"/>
                    <a:gd name="connsiteX3" fmla="*/ 1235621 w 1311090"/>
                    <a:gd name="connsiteY3" fmla="*/ 334400 h 334399"/>
                    <a:gd name="connsiteX4" fmla="*/ 75470 w 1311090"/>
                    <a:gd name="connsiteY4" fmla="*/ 334400 h 334399"/>
                    <a:gd name="connsiteX5" fmla="*/ 0 w 1311090"/>
                    <a:gd name="connsiteY5" fmla="*/ 258930 h 334399"/>
                    <a:gd name="connsiteX6" fmla="*/ 0 w 1311090"/>
                    <a:gd name="connsiteY6" fmla="*/ 75470 h 334399"/>
                    <a:gd name="connsiteX7" fmla="*/ 75470 w 1311090"/>
                    <a:gd name="connsiteY7" fmla="*/ 0 h 33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1090" h="334399">
                      <a:moveTo>
                        <a:pt x="1235621" y="0"/>
                      </a:moveTo>
                      <a:cubicBezTo>
                        <a:pt x="1277301" y="0"/>
                        <a:pt x="1311090" y="33789"/>
                        <a:pt x="1311090" y="75470"/>
                      </a:cubicBezTo>
                      <a:lnTo>
                        <a:pt x="1311090" y="258930"/>
                      </a:lnTo>
                      <a:cubicBezTo>
                        <a:pt x="1311090" y="300611"/>
                        <a:pt x="1277301" y="334400"/>
                        <a:pt x="1235621" y="334400"/>
                      </a:cubicBezTo>
                      <a:lnTo>
                        <a:pt x="75470" y="334400"/>
                      </a:lnTo>
                      <a:cubicBezTo>
                        <a:pt x="33789" y="334400"/>
                        <a:pt x="0" y="300611"/>
                        <a:pt x="0" y="258930"/>
                      </a:cubicBezTo>
                      <a:lnTo>
                        <a:pt x="0" y="75470"/>
                      </a:lnTo>
                      <a:cubicBezTo>
                        <a:pt x="0" y="33789"/>
                        <a:pt x="33790" y="0"/>
                        <a:pt x="75470" y="0"/>
                      </a:cubicBezTo>
                      <a:close/>
                    </a:path>
                  </a:pathLst>
                </a:custGeom>
                <a:solidFill>
                  <a:srgbClr val="527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latin typeface="Gogh Medium" pitchFamily="2" charset="-52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9934E20-B0ED-BD56-B1DB-2EAA48F92C47}"/>
                    </a:ext>
                  </a:extLst>
                </p:cNvPr>
                <p:cNvSpPr txBox="1"/>
                <p:nvPr/>
              </p:nvSpPr>
              <p:spPr>
                <a:xfrm>
                  <a:off x="1745169" y="1441317"/>
                  <a:ext cx="1946781" cy="338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ru-RU" sz="1597" spc="0" baseline="0" dirty="0">
                      <a:solidFill>
                        <a:srgbClr val="FFFFFF"/>
                      </a:solidFill>
                      <a:latin typeface="Gogh Bold" pitchFamily="2" charset="-52"/>
                      <a:sym typeface="Gogh"/>
                      <a:rtl val="0"/>
                    </a:rPr>
                    <a:t>КОММУНИКАЦИИ</a:t>
                  </a:r>
                </a:p>
              </p:txBody>
            </p:sp>
          </p:grpSp>
          <p:grpSp>
            <p:nvGrpSpPr>
              <p:cNvPr id="43" name="Группа 42">
                <a:extLst>
                  <a:ext uri="{FF2B5EF4-FFF2-40B4-BE49-F238E27FC236}">
                    <a16:creationId xmlns:a16="http://schemas.microsoft.com/office/drawing/2014/main" id="{1DEFA89D-B176-B9EE-A63B-FB80B33B2E95}"/>
                  </a:ext>
                </a:extLst>
              </p:cNvPr>
              <p:cNvGrpSpPr/>
              <p:nvPr/>
            </p:nvGrpSpPr>
            <p:grpSpPr>
              <a:xfrm>
                <a:off x="1674941" y="1897932"/>
                <a:ext cx="4261570" cy="2347648"/>
                <a:chOff x="1674941" y="1897932"/>
                <a:chExt cx="4261570" cy="2347648"/>
              </a:xfrm>
            </p:grpSpPr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790BB1FC-8FA9-46CC-0A3B-B5998EF8F1D6}"/>
                    </a:ext>
                  </a:extLst>
                </p:cNvPr>
                <p:cNvGrpSpPr/>
                <p:nvPr/>
              </p:nvGrpSpPr>
              <p:grpSpPr>
                <a:xfrm>
                  <a:off x="1708263" y="1897932"/>
                  <a:ext cx="1853270" cy="300724"/>
                  <a:chOff x="1708263" y="1897932"/>
                  <a:chExt cx="1853270" cy="300724"/>
                </a:xfrm>
              </p:grpSpPr>
              <p:sp>
                <p:nvSpPr>
                  <p:cNvPr id="14" name="Скругленный прямоугольник 13">
                    <a:extLst>
                      <a:ext uri="{FF2B5EF4-FFF2-40B4-BE49-F238E27FC236}">
                        <a16:creationId xmlns:a16="http://schemas.microsoft.com/office/drawing/2014/main" id="{37C01270-4F80-9DA4-3A9E-CCC32BFFCCBE}"/>
                      </a:ext>
                    </a:extLst>
                  </p:cNvPr>
                  <p:cNvSpPr/>
                  <p:nvPr/>
                </p:nvSpPr>
                <p:spPr>
                  <a:xfrm>
                    <a:off x="1708263" y="1897932"/>
                    <a:ext cx="1813643" cy="279392"/>
                  </a:xfrm>
                  <a:prstGeom prst="roundRect">
                    <a:avLst/>
                  </a:prstGeom>
                  <a:solidFill>
                    <a:srgbClr val="F2989A"/>
                  </a:solidFill>
                  <a:ln w="9525">
                    <a:solidFill>
                      <a:srgbClr val="F2989A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highlight>
                        <a:srgbClr val="5FC4E1"/>
                      </a:highlight>
                    </a:endParaRP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D81E8E2-0134-71E8-95AD-D955CF6FC9F9}"/>
                      </a:ext>
                    </a:extLst>
                  </p:cNvPr>
                  <p:cNvSpPr txBox="1"/>
                  <p:nvPr/>
                </p:nvSpPr>
                <p:spPr>
                  <a:xfrm>
                    <a:off x="2142167" y="1921657"/>
                    <a:ext cx="1419366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bg1"/>
                        </a:solidFill>
                      </a:rPr>
                      <a:t>SPORTS.RU</a:t>
                    </a:r>
                    <a:endParaRPr lang="en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6" name="Группа 35">
                  <a:extLst>
                    <a:ext uri="{FF2B5EF4-FFF2-40B4-BE49-F238E27FC236}">
                      <a16:creationId xmlns:a16="http://schemas.microsoft.com/office/drawing/2014/main" id="{92B393D1-CA41-330F-8C9E-F4D5D18896E8}"/>
                    </a:ext>
                  </a:extLst>
                </p:cNvPr>
                <p:cNvGrpSpPr/>
                <p:nvPr/>
              </p:nvGrpSpPr>
              <p:grpSpPr>
                <a:xfrm>
                  <a:off x="1674941" y="2739220"/>
                  <a:ext cx="4261570" cy="305895"/>
                  <a:chOff x="1674939" y="2793779"/>
                  <a:chExt cx="4261570" cy="305895"/>
                </a:xfrm>
              </p:grpSpPr>
              <p:sp>
                <p:nvSpPr>
                  <p:cNvPr id="17" name="Скругленный прямоугольник 16">
                    <a:extLst>
                      <a:ext uri="{FF2B5EF4-FFF2-40B4-BE49-F238E27FC236}">
                        <a16:creationId xmlns:a16="http://schemas.microsoft.com/office/drawing/2014/main" id="{91ACED4B-8A51-2F86-DEEB-FAFBE8AD14E5}"/>
                      </a:ext>
                    </a:extLst>
                  </p:cNvPr>
                  <p:cNvSpPr/>
                  <p:nvPr/>
                </p:nvSpPr>
                <p:spPr>
                  <a:xfrm>
                    <a:off x="1674939" y="2793779"/>
                    <a:ext cx="4261570" cy="305895"/>
                  </a:xfrm>
                  <a:prstGeom prst="roundRect">
                    <a:avLst/>
                  </a:prstGeom>
                  <a:noFill/>
                  <a:ln w="9525">
                    <a:solidFill>
                      <a:srgbClr val="527FFF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6D589883-9F15-877F-B750-47658F43D90B}"/>
                      </a:ext>
                    </a:extLst>
                  </p:cNvPr>
                  <p:cNvSpPr txBox="1"/>
                  <p:nvPr/>
                </p:nvSpPr>
                <p:spPr>
                  <a:xfrm>
                    <a:off x="3457911" y="2793779"/>
                    <a:ext cx="1850414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200" dirty="0"/>
                      <a:t>BORK</a:t>
                    </a:r>
                    <a:endParaRPr lang="ru-RU" sz="1200" dirty="0"/>
                  </a:p>
                </p:txBody>
              </p:sp>
            </p:grpSp>
            <p:grpSp>
              <p:nvGrpSpPr>
                <p:cNvPr id="37" name="Группа 36">
                  <a:extLst>
                    <a:ext uri="{FF2B5EF4-FFF2-40B4-BE49-F238E27FC236}">
                      <a16:creationId xmlns:a16="http://schemas.microsoft.com/office/drawing/2014/main" id="{0BCF1ADC-1DCF-954D-9FE3-95F458D9959A}"/>
                    </a:ext>
                  </a:extLst>
                </p:cNvPr>
                <p:cNvGrpSpPr/>
                <p:nvPr/>
              </p:nvGrpSpPr>
              <p:grpSpPr>
                <a:xfrm>
                  <a:off x="1674941" y="3937803"/>
                  <a:ext cx="1772848" cy="307777"/>
                  <a:chOff x="1653798" y="4011112"/>
                  <a:chExt cx="1772848" cy="307777"/>
                </a:xfrm>
              </p:grpSpPr>
              <p:sp>
                <p:nvSpPr>
                  <p:cNvPr id="19" name="Скругленный прямоугольник 18">
                    <a:extLst>
                      <a:ext uri="{FF2B5EF4-FFF2-40B4-BE49-F238E27FC236}">
                        <a16:creationId xmlns:a16="http://schemas.microsoft.com/office/drawing/2014/main" id="{01B71BD5-36EB-4E1A-B8AA-AAA104959444}"/>
                      </a:ext>
                    </a:extLst>
                  </p:cNvPr>
                  <p:cNvSpPr/>
                  <p:nvPr/>
                </p:nvSpPr>
                <p:spPr>
                  <a:xfrm>
                    <a:off x="1653798" y="4012683"/>
                    <a:ext cx="1772848" cy="305894"/>
                  </a:xfrm>
                  <a:prstGeom prst="roundRect">
                    <a:avLst/>
                  </a:prstGeom>
                  <a:solidFill>
                    <a:srgbClr val="5FC4E1"/>
                  </a:solidFill>
                  <a:ln w="9525">
                    <a:solidFill>
                      <a:srgbClr val="5FC4E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5E76019-492C-55BD-79D8-06C6C103E668}"/>
                      </a:ext>
                    </a:extLst>
                  </p:cNvPr>
                  <p:cNvSpPr txBox="1"/>
                  <p:nvPr/>
                </p:nvSpPr>
                <p:spPr>
                  <a:xfrm>
                    <a:off x="1873048" y="4011112"/>
                    <a:ext cx="1334347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200" dirty="0">
                        <a:solidFill>
                          <a:schemeClr val="bg1"/>
                        </a:solidFill>
                      </a:rPr>
                      <a:t>АЛЬФА-БАНК</a:t>
                    </a:r>
                    <a:r>
                      <a:rPr lang="ru-RU" sz="1400" dirty="0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</p:grpSp>
            <p:grpSp>
              <p:nvGrpSpPr>
                <p:cNvPr id="42" name="Группа 41">
                  <a:extLst>
                    <a:ext uri="{FF2B5EF4-FFF2-40B4-BE49-F238E27FC236}">
                      <a16:creationId xmlns:a16="http://schemas.microsoft.com/office/drawing/2014/main" id="{68801FE5-0DE5-35B2-A751-5B5797E0F6F2}"/>
                    </a:ext>
                  </a:extLst>
                </p:cNvPr>
                <p:cNvGrpSpPr/>
                <p:nvPr/>
              </p:nvGrpSpPr>
              <p:grpSpPr>
                <a:xfrm>
                  <a:off x="1685065" y="3145277"/>
                  <a:ext cx="4251446" cy="305895"/>
                  <a:chOff x="1685065" y="3145277"/>
                  <a:chExt cx="4251446" cy="305895"/>
                </a:xfrm>
              </p:grpSpPr>
              <p:sp>
                <p:nvSpPr>
                  <p:cNvPr id="31" name="Скругленный прямоугольник 30">
                    <a:extLst>
                      <a:ext uri="{FF2B5EF4-FFF2-40B4-BE49-F238E27FC236}">
                        <a16:creationId xmlns:a16="http://schemas.microsoft.com/office/drawing/2014/main" id="{54C13C8D-A24D-3715-6B55-22EBE38BA285}"/>
                      </a:ext>
                    </a:extLst>
                  </p:cNvPr>
                  <p:cNvSpPr/>
                  <p:nvPr/>
                </p:nvSpPr>
                <p:spPr>
                  <a:xfrm>
                    <a:off x="1685065" y="3145277"/>
                    <a:ext cx="4251446" cy="305895"/>
                  </a:xfrm>
                  <a:prstGeom prst="roundRect">
                    <a:avLst/>
                  </a:prstGeom>
                  <a:solidFill>
                    <a:srgbClr val="5FC4E1"/>
                  </a:solidFill>
                  <a:ln w="9525">
                    <a:solidFill>
                      <a:srgbClr val="5FC4E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D0D3A0D-EFFE-0BC5-840A-D58EA69777DD}"/>
                      </a:ext>
                    </a:extLst>
                  </p:cNvPr>
                  <p:cNvSpPr txBox="1"/>
                  <p:nvPr/>
                </p:nvSpPr>
                <p:spPr>
                  <a:xfrm>
                    <a:off x="3019999" y="3157981"/>
                    <a:ext cx="1571454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200" dirty="0">
                        <a:solidFill>
                          <a:schemeClr val="bg1"/>
                        </a:solidFill>
                      </a:rPr>
                      <a:t>ВКОНТАКТЕ</a:t>
                    </a:r>
                  </a:p>
                </p:txBody>
              </p:sp>
            </p:grpSp>
          </p:grpSp>
        </p:grp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A70193BB-4FBC-8F8C-DE3E-6A56A185FADF}"/>
                </a:ext>
              </a:extLst>
            </p:cNvPr>
            <p:cNvGrpSpPr/>
            <p:nvPr/>
          </p:nvGrpSpPr>
          <p:grpSpPr>
            <a:xfrm>
              <a:off x="7023771" y="1420035"/>
              <a:ext cx="1930176" cy="3643670"/>
              <a:chOff x="7290591" y="1443481"/>
              <a:chExt cx="1930176" cy="3643670"/>
            </a:xfrm>
          </p:grpSpPr>
          <p:sp>
            <p:nvSpPr>
              <p:cNvPr id="12" name="Полилиния: фигура 318">
                <a:extLst>
                  <a:ext uri="{FF2B5EF4-FFF2-40B4-BE49-F238E27FC236}">
                    <a16:creationId xmlns:a16="http://schemas.microsoft.com/office/drawing/2014/main" id="{6D9EFBEC-EA2D-B9D7-0BD1-EB4BA492FC5B}"/>
                  </a:ext>
                </a:extLst>
              </p:cNvPr>
              <p:cNvSpPr/>
              <p:nvPr/>
            </p:nvSpPr>
            <p:spPr>
              <a:xfrm>
                <a:off x="7353138" y="1443481"/>
                <a:ext cx="1773832" cy="346998"/>
              </a:xfrm>
              <a:custGeom>
                <a:avLst/>
                <a:gdLst>
                  <a:gd name="connsiteX0" fmla="*/ 1235621 w 1311090"/>
                  <a:gd name="connsiteY0" fmla="*/ 0 h 334399"/>
                  <a:gd name="connsiteX1" fmla="*/ 1311090 w 1311090"/>
                  <a:gd name="connsiteY1" fmla="*/ 75470 h 334399"/>
                  <a:gd name="connsiteX2" fmla="*/ 1311090 w 1311090"/>
                  <a:gd name="connsiteY2" fmla="*/ 258930 h 334399"/>
                  <a:gd name="connsiteX3" fmla="*/ 1235621 w 1311090"/>
                  <a:gd name="connsiteY3" fmla="*/ 334400 h 334399"/>
                  <a:gd name="connsiteX4" fmla="*/ 75470 w 1311090"/>
                  <a:gd name="connsiteY4" fmla="*/ 334400 h 334399"/>
                  <a:gd name="connsiteX5" fmla="*/ 0 w 1311090"/>
                  <a:gd name="connsiteY5" fmla="*/ 258930 h 334399"/>
                  <a:gd name="connsiteX6" fmla="*/ 0 w 1311090"/>
                  <a:gd name="connsiteY6" fmla="*/ 75470 h 334399"/>
                  <a:gd name="connsiteX7" fmla="*/ 75470 w 1311090"/>
                  <a:gd name="connsiteY7" fmla="*/ 0 h 33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090" h="334399">
                    <a:moveTo>
                      <a:pt x="1235621" y="0"/>
                    </a:moveTo>
                    <a:cubicBezTo>
                      <a:pt x="1277301" y="0"/>
                      <a:pt x="1311090" y="33789"/>
                      <a:pt x="1311090" y="75470"/>
                    </a:cubicBezTo>
                    <a:lnTo>
                      <a:pt x="1311090" y="258930"/>
                    </a:lnTo>
                    <a:cubicBezTo>
                      <a:pt x="1311090" y="300611"/>
                      <a:pt x="1277301" y="334400"/>
                      <a:pt x="1235621" y="334400"/>
                    </a:cubicBezTo>
                    <a:lnTo>
                      <a:pt x="75470" y="334400"/>
                    </a:lnTo>
                    <a:cubicBezTo>
                      <a:pt x="33789" y="334400"/>
                      <a:pt x="0" y="300611"/>
                      <a:pt x="0" y="258930"/>
                    </a:cubicBezTo>
                    <a:lnTo>
                      <a:pt x="0" y="75470"/>
                    </a:lnTo>
                    <a:cubicBezTo>
                      <a:pt x="0" y="33789"/>
                      <a:pt x="33790" y="0"/>
                      <a:pt x="75470" y="0"/>
                    </a:cubicBezTo>
                    <a:close/>
                  </a:path>
                </a:pathLst>
              </a:custGeom>
              <a:solidFill>
                <a:srgbClr val="527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Gogh Medium" pitchFamily="2" charset="-52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12EF76-88E8-AB64-F5D0-605C457D1932}"/>
                  </a:ext>
                </a:extLst>
              </p:cNvPr>
              <p:cNvSpPr txBox="1"/>
              <p:nvPr/>
            </p:nvSpPr>
            <p:spPr>
              <a:xfrm>
                <a:off x="7583479" y="1448185"/>
                <a:ext cx="14570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solidFill>
                      <a:schemeClr val="bg1"/>
                    </a:solidFill>
                  </a:rPr>
                  <a:t>УРБАНИСТИКА</a:t>
                </a:r>
                <a:endParaRPr lang="en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Скругленный прямоугольник 22">
                <a:extLst>
                  <a:ext uri="{FF2B5EF4-FFF2-40B4-BE49-F238E27FC236}">
                    <a16:creationId xmlns:a16="http://schemas.microsoft.com/office/drawing/2014/main" id="{27E7A09A-CC72-94AA-0E7C-39F5CB1E2401}"/>
                  </a:ext>
                </a:extLst>
              </p:cNvPr>
              <p:cNvSpPr/>
              <p:nvPr/>
            </p:nvSpPr>
            <p:spPr>
              <a:xfrm>
                <a:off x="7353139" y="1885433"/>
                <a:ext cx="1773832" cy="318114"/>
              </a:xfrm>
              <a:prstGeom prst="roundRect">
                <a:avLst/>
              </a:prstGeom>
              <a:solidFill>
                <a:srgbClr val="F2989A"/>
              </a:solidFill>
              <a:ln w="9525">
                <a:solidFill>
                  <a:srgbClr val="F2989A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C01A0E-9989-39A8-B5B8-0255F39072F5}"/>
                  </a:ext>
                </a:extLst>
              </p:cNvPr>
              <p:cNvSpPr txBox="1"/>
              <p:nvPr/>
            </p:nvSpPr>
            <p:spPr>
              <a:xfrm>
                <a:off x="7750286" y="1899509"/>
                <a:ext cx="104638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</a:rPr>
                  <a:t>АБ «</a:t>
                </a:r>
                <a:r>
                  <a:rPr lang="en-US" sz="1200" dirty="0">
                    <a:solidFill>
                      <a:schemeClr val="bg1"/>
                    </a:solidFill>
                  </a:rPr>
                  <a:t>UTRO</a:t>
                </a:r>
                <a:r>
                  <a:rPr lang="ru-RU" sz="1200" dirty="0">
                    <a:solidFill>
                      <a:schemeClr val="bg1"/>
                    </a:solidFill>
                  </a:rPr>
                  <a:t>»</a:t>
                </a:r>
              </a:p>
            </p:txBody>
          </p:sp>
          <p:sp>
            <p:nvSpPr>
              <p:cNvPr id="27" name="Скругленный прямоугольник 26">
                <a:extLst>
                  <a:ext uri="{FF2B5EF4-FFF2-40B4-BE49-F238E27FC236}">
                    <a16:creationId xmlns:a16="http://schemas.microsoft.com/office/drawing/2014/main" id="{B3E0B925-8510-044E-9474-A81EEF3F8F33}"/>
                  </a:ext>
                </a:extLst>
              </p:cNvPr>
              <p:cNvSpPr/>
              <p:nvPr/>
            </p:nvSpPr>
            <p:spPr>
              <a:xfrm>
                <a:off x="7382547" y="2295535"/>
                <a:ext cx="1744423" cy="345938"/>
              </a:xfrm>
              <a:prstGeom prst="roundRect">
                <a:avLst/>
              </a:prstGeom>
              <a:solidFill>
                <a:srgbClr val="A1BFDE"/>
              </a:solidFill>
              <a:ln w="9525">
                <a:solidFill>
                  <a:srgbClr val="A1BFDE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CB7DA3-237C-FF51-10DD-DAC6D491A3C7}"/>
                  </a:ext>
                </a:extLst>
              </p:cNvPr>
              <p:cNvSpPr txBox="1"/>
              <p:nvPr/>
            </p:nvSpPr>
            <p:spPr>
              <a:xfrm>
                <a:off x="7314610" y="2328124"/>
                <a:ext cx="190615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</a:rPr>
                  <a:t>НИЦ «СТРОИТЕЛЬСТВО»</a:t>
                </a:r>
                <a:endParaRPr lang="en" sz="1200" dirty="0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29" name="Скругленный прямоугольник 28">
                <a:extLst>
                  <a:ext uri="{FF2B5EF4-FFF2-40B4-BE49-F238E27FC236}">
                    <a16:creationId xmlns:a16="http://schemas.microsoft.com/office/drawing/2014/main" id="{BB1A13B1-3DB9-1F89-366B-737187F82FA2}"/>
                  </a:ext>
                </a:extLst>
              </p:cNvPr>
              <p:cNvSpPr/>
              <p:nvPr/>
            </p:nvSpPr>
            <p:spPr>
              <a:xfrm>
                <a:off x="7369803" y="2733461"/>
                <a:ext cx="1794833" cy="322545"/>
              </a:xfrm>
              <a:prstGeom prst="roundRect">
                <a:avLst/>
              </a:prstGeom>
              <a:noFill/>
              <a:ln w="9525">
                <a:solidFill>
                  <a:srgbClr val="527FFF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D4F400-7F0C-6FD9-0396-89F88F1E682D}"/>
                  </a:ext>
                </a:extLst>
              </p:cNvPr>
              <p:cNvSpPr txBox="1"/>
              <p:nvPr/>
            </p:nvSpPr>
            <p:spPr>
              <a:xfrm>
                <a:off x="7764653" y="2748229"/>
                <a:ext cx="103202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sz="1200" dirty="0"/>
                  <a:t>MR GROUP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2FF6BE9-9298-A0AE-ACAE-CA11D63B6070}"/>
                  </a:ext>
                </a:extLst>
              </p:cNvPr>
              <p:cNvSpPr txBox="1"/>
              <p:nvPr/>
            </p:nvSpPr>
            <p:spPr>
              <a:xfrm>
                <a:off x="7290591" y="4286932"/>
                <a:ext cx="1794832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" sz="1400" dirty="0">
                    <a:solidFill>
                      <a:schemeClr val="bg1"/>
                    </a:solidFill>
                  </a:rPr>
                  <a:t>SPHEROID REVOLUTION</a:t>
                </a:r>
              </a:p>
              <a:p>
                <a:endParaRPr lang="en" sz="1800" dirty="0">
                  <a:solidFill>
                    <a:srgbClr val="1A1A1A"/>
                  </a:solidFill>
                  <a:effectLst/>
                </a:endParaRPr>
              </a:p>
            </p:txBody>
          </p:sp>
        </p:grpSp>
      </p:grpSp>
      <p:sp>
        <p:nvSpPr>
          <p:cNvPr id="2" name="Полилиния: фигура 318">
            <a:extLst>
              <a:ext uri="{FF2B5EF4-FFF2-40B4-BE49-F238E27FC236}">
                <a16:creationId xmlns:a16="http://schemas.microsoft.com/office/drawing/2014/main" id="{2CB2C4FA-D2EC-409B-60F2-3EA2C2A54A1E}"/>
              </a:ext>
            </a:extLst>
          </p:cNvPr>
          <p:cNvSpPr/>
          <p:nvPr/>
        </p:nvSpPr>
        <p:spPr>
          <a:xfrm>
            <a:off x="9509713" y="1300341"/>
            <a:ext cx="1828330" cy="346998"/>
          </a:xfrm>
          <a:custGeom>
            <a:avLst/>
            <a:gdLst>
              <a:gd name="connsiteX0" fmla="*/ 1235621 w 1311090"/>
              <a:gd name="connsiteY0" fmla="*/ 0 h 334399"/>
              <a:gd name="connsiteX1" fmla="*/ 1311090 w 1311090"/>
              <a:gd name="connsiteY1" fmla="*/ 75470 h 334399"/>
              <a:gd name="connsiteX2" fmla="*/ 1311090 w 1311090"/>
              <a:gd name="connsiteY2" fmla="*/ 258930 h 334399"/>
              <a:gd name="connsiteX3" fmla="*/ 1235621 w 1311090"/>
              <a:gd name="connsiteY3" fmla="*/ 334400 h 334399"/>
              <a:gd name="connsiteX4" fmla="*/ 75470 w 1311090"/>
              <a:gd name="connsiteY4" fmla="*/ 334400 h 334399"/>
              <a:gd name="connsiteX5" fmla="*/ 0 w 1311090"/>
              <a:gd name="connsiteY5" fmla="*/ 258930 h 334399"/>
              <a:gd name="connsiteX6" fmla="*/ 0 w 1311090"/>
              <a:gd name="connsiteY6" fmla="*/ 75470 h 334399"/>
              <a:gd name="connsiteX7" fmla="*/ 75470 w 1311090"/>
              <a:gd name="connsiteY7" fmla="*/ 0 h 33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1090" h="334399">
                <a:moveTo>
                  <a:pt x="1235621" y="0"/>
                </a:moveTo>
                <a:cubicBezTo>
                  <a:pt x="1277301" y="0"/>
                  <a:pt x="1311090" y="33789"/>
                  <a:pt x="1311090" y="75470"/>
                </a:cubicBezTo>
                <a:lnTo>
                  <a:pt x="1311090" y="258930"/>
                </a:lnTo>
                <a:cubicBezTo>
                  <a:pt x="1311090" y="300611"/>
                  <a:pt x="1277301" y="334400"/>
                  <a:pt x="1235621" y="334400"/>
                </a:cubicBezTo>
                <a:lnTo>
                  <a:pt x="75470" y="334400"/>
                </a:lnTo>
                <a:cubicBezTo>
                  <a:pt x="33789" y="334400"/>
                  <a:pt x="0" y="300611"/>
                  <a:pt x="0" y="258930"/>
                </a:cubicBezTo>
                <a:lnTo>
                  <a:pt x="0" y="75470"/>
                </a:lnTo>
                <a:cubicBezTo>
                  <a:pt x="0" y="33789"/>
                  <a:pt x="33790" y="0"/>
                  <a:pt x="75470" y="0"/>
                </a:cubicBezTo>
                <a:close/>
              </a:path>
            </a:pathLst>
          </a:custGeom>
          <a:solidFill>
            <a:srgbClr val="527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gh Medium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8C4FA-DF65-6617-787F-E5168DAA0390}"/>
              </a:ext>
            </a:extLst>
          </p:cNvPr>
          <p:cNvSpPr txBox="1"/>
          <p:nvPr/>
        </p:nvSpPr>
        <p:spPr>
          <a:xfrm>
            <a:off x="9850375" y="1315625"/>
            <a:ext cx="120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ИСКУССТВО</a:t>
            </a:r>
            <a:endParaRPr lang="en" sz="16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1AE937A-3BEB-8F1A-2439-321F07CA909C}"/>
              </a:ext>
            </a:extLst>
          </p:cNvPr>
          <p:cNvSpPr/>
          <p:nvPr/>
        </p:nvSpPr>
        <p:spPr>
          <a:xfrm>
            <a:off x="9543208" y="1727414"/>
            <a:ext cx="1794835" cy="340744"/>
          </a:xfrm>
          <a:prstGeom prst="roundRect">
            <a:avLst/>
          </a:prstGeom>
          <a:solidFill>
            <a:srgbClr val="F2989A"/>
          </a:solidFill>
          <a:ln w="9525">
            <a:solidFill>
              <a:srgbClr val="F2989A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D9989-C90E-6544-99C3-C6B48C33C770}"/>
              </a:ext>
            </a:extLst>
          </p:cNvPr>
          <p:cNvSpPr txBox="1"/>
          <p:nvPr/>
        </p:nvSpPr>
        <p:spPr>
          <a:xfrm>
            <a:off x="9650314" y="1759386"/>
            <a:ext cx="17738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СОЮЗМУЛЬТФИЛЬМ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F782F9F-EED6-DE78-C0AB-6F1D93B70BD2}"/>
              </a:ext>
            </a:extLst>
          </p:cNvPr>
          <p:cNvSpPr/>
          <p:nvPr/>
        </p:nvSpPr>
        <p:spPr>
          <a:xfrm>
            <a:off x="2492154" y="2180859"/>
            <a:ext cx="4245170" cy="338107"/>
          </a:xfrm>
          <a:prstGeom prst="roundRect">
            <a:avLst/>
          </a:prstGeom>
          <a:solidFill>
            <a:srgbClr val="A1BFDE"/>
          </a:solidFill>
          <a:ln w="9525">
            <a:solidFill>
              <a:srgbClr val="A1BFDE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AF9867-2902-698B-1CF3-FA7BE50636B4}"/>
              </a:ext>
            </a:extLst>
          </p:cNvPr>
          <p:cNvSpPr txBox="1"/>
          <p:nvPr/>
        </p:nvSpPr>
        <p:spPr>
          <a:xfrm>
            <a:off x="4072589" y="2193573"/>
            <a:ext cx="2023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/>
              </a:rPr>
              <a:t>Sber</a:t>
            </a:r>
            <a:r>
              <a:rPr lang="en-US" sz="1400" dirty="0">
                <a:solidFill>
                  <a:schemeClr val="bg1"/>
                </a:solidFill>
                <a:effectLst/>
              </a:rPr>
              <a:t> AI lab</a:t>
            </a:r>
            <a:endParaRPr lang="en" sz="1800" dirty="0">
              <a:solidFill>
                <a:srgbClr val="1A1A1A"/>
              </a:solidFill>
              <a:effectLst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A1467D7A-065F-379B-C605-4CADA362C5A4}"/>
              </a:ext>
            </a:extLst>
          </p:cNvPr>
          <p:cNvSpPr/>
          <p:nvPr/>
        </p:nvSpPr>
        <p:spPr>
          <a:xfrm>
            <a:off x="2492154" y="3429202"/>
            <a:ext cx="1790341" cy="286001"/>
          </a:xfrm>
          <a:prstGeom prst="roundRect">
            <a:avLst/>
          </a:prstGeom>
          <a:solidFill>
            <a:srgbClr val="A1BFDE"/>
          </a:solidFill>
          <a:ln w="9525">
            <a:solidFill>
              <a:srgbClr val="A1BFDE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CE20C7-6145-9B9C-CA8E-473D90827BF2}"/>
              </a:ext>
            </a:extLst>
          </p:cNvPr>
          <p:cNvSpPr txBox="1"/>
          <p:nvPr/>
        </p:nvSpPr>
        <p:spPr>
          <a:xfrm>
            <a:off x="2782660" y="3438204"/>
            <a:ext cx="11564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Т-БАНК</a:t>
            </a:r>
          </a:p>
        </p:txBody>
      </p:sp>
      <p:sp>
        <p:nvSpPr>
          <p:cNvPr id="65" name="Скругленный прямоугольник 64">
            <a:extLst>
              <a:ext uri="{FF2B5EF4-FFF2-40B4-BE49-F238E27FC236}">
                <a16:creationId xmlns:a16="http://schemas.microsoft.com/office/drawing/2014/main" id="{4ED2344E-9004-EF34-B10A-B991BFC59F68}"/>
              </a:ext>
            </a:extLst>
          </p:cNvPr>
          <p:cNvSpPr/>
          <p:nvPr/>
        </p:nvSpPr>
        <p:spPr>
          <a:xfrm>
            <a:off x="9543208" y="2155412"/>
            <a:ext cx="1778086" cy="340744"/>
          </a:xfrm>
          <a:prstGeom prst="roundRect">
            <a:avLst/>
          </a:prstGeom>
          <a:noFill/>
          <a:ln w="9525">
            <a:solidFill>
              <a:srgbClr val="527FF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9BC8EB-D790-B1E3-256D-074B10BF140B}"/>
              </a:ext>
            </a:extLst>
          </p:cNvPr>
          <p:cNvSpPr txBox="1"/>
          <p:nvPr/>
        </p:nvSpPr>
        <p:spPr>
          <a:xfrm>
            <a:off x="9470799" y="2100130"/>
            <a:ext cx="1906157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МАММ </a:t>
            </a:r>
          </a:p>
          <a:p>
            <a:pPr algn="ctr"/>
            <a:r>
              <a:rPr lang="ru-RU" sz="1050" dirty="0"/>
              <a:t>(Мультимедиа Арт Музей)</a:t>
            </a:r>
            <a:endParaRPr lang="en" sz="10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147B02-D6B7-FA46-964E-031FCF7BB07C}"/>
              </a:ext>
            </a:extLst>
          </p:cNvPr>
          <p:cNvSpPr txBox="1"/>
          <p:nvPr/>
        </p:nvSpPr>
        <p:spPr>
          <a:xfrm>
            <a:off x="11799543" y="6391308"/>
            <a:ext cx="73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BD86D1DA-1BB5-7D45-D835-7828EFA48B95}"/>
              </a:ext>
            </a:extLst>
          </p:cNvPr>
          <p:cNvSpPr/>
          <p:nvPr/>
        </p:nvSpPr>
        <p:spPr>
          <a:xfrm>
            <a:off x="7292613" y="2996835"/>
            <a:ext cx="1765424" cy="343455"/>
          </a:xfrm>
          <a:prstGeom prst="roundRect">
            <a:avLst/>
          </a:prstGeom>
          <a:noFill/>
          <a:ln w="9525">
            <a:solidFill>
              <a:srgbClr val="527FF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B10CEB-9F40-8733-D277-3E899D5DCAFC}"/>
              </a:ext>
            </a:extLst>
          </p:cNvPr>
          <p:cNvSpPr txBox="1"/>
          <p:nvPr/>
        </p:nvSpPr>
        <p:spPr>
          <a:xfrm>
            <a:off x="7548654" y="3019831"/>
            <a:ext cx="12902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АБ «АТРИУМ»</a:t>
            </a:r>
            <a:endParaRPr lang="en" sz="1200" dirty="0"/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F322AB9-F7D7-D5A7-7FF9-6349B688F378}"/>
              </a:ext>
            </a:extLst>
          </p:cNvPr>
          <p:cNvGrpSpPr/>
          <p:nvPr/>
        </p:nvGrpSpPr>
        <p:grpSpPr>
          <a:xfrm>
            <a:off x="67972" y="5218740"/>
            <a:ext cx="8640364" cy="1379340"/>
            <a:chOff x="152400" y="5387232"/>
            <a:chExt cx="8640364" cy="1379340"/>
          </a:xfrm>
        </p:grpSpPr>
        <p:sp>
          <p:nvSpPr>
            <p:cNvPr id="55" name="Скругленный прямоугольник 54">
              <a:extLst>
                <a:ext uri="{FF2B5EF4-FFF2-40B4-BE49-F238E27FC236}">
                  <a16:creationId xmlns:a16="http://schemas.microsoft.com/office/drawing/2014/main" id="{E48F610A-96AE-8CB3-0B4B-5004F655F9F5}"/>
                </a:ext>
              </a:extLst>
            </p:cNvPr>
            <p:cNvSpPr/>
            <p:nvPr/>
          </p:nvSpPr>
          <p:spPr>
            <a:xfrm>
              <a:off x="152400" y="5771802"/>
              <a:ext cx="304800" cy="160892"/>
            </a:xfrm>
            <a:prstGeom prst="roundRect">
              <a:avLst/>
            </a:prstGeom>
            <a:solidFill>
              <a:srgbClr val="A1BFDE"/>
            </a:solidFill>
            <a:ln>
              <a:solidFill>
                <a:srgbClr val="A1BF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кругленный прямоугольник 55">
              <a:extLst>
                <a:ext uri="{FF2B5EF4-FFF2-40B4-BE49-F238E27FC236}">
                  <a16:creationId xmlns:a16="http://schemas.microsoft.com/office/drawing/2014/main" id="{59E3EE91-6E66-202D-3EA6-0B0CDE361E80}"/>
                </a:ext>
              </a:extLst>
            </p:cNvPr>
            <p:cNvSpPr/>
            <p:nvPr/>
          </p:nvSpPr>
          <p:spPr>
            <a:xfrm>
              <a:off x="152400" y="5497219"/>
              <a:ext cx="304800" cy="160892"/>
            </a:xfrm>
            <a:prstGeom prst="roundRect">
              <a:avLst/>
            </a:prstGeom>
            <a:solidFill>
              <a:srgbClr val="F2989A"/>
            </a:solidFill>
            <a:ln>
              <a:solidFill>
                <a:srgbClr val="F2989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1D5A4A61-AB9D-E097-9809-F28B1E5C2E9D}"/>
                </a:ext>
              </a:extLst>
            </p:cNvPr>
            <p:cNvSpPr/>
            <p:nvPr/>
          </p:nvSpPr>
          <p:spPr>
            <a:xfrm>
              <a:off x="152400" y="6042421"/>
              <a:ext cx="304800" cy="160892"/>
            </a:xfrm>
            <a:prstGeom prst="roundRect">
              <a:avLst/>
            </a:prstGeom>
            <a:solidFill>
              <a:srgbClr val="5FC4E1"/>
            </a:solidFill>
            <a:ln>
              <a:solidFill>
                <a:srgbClr val="5FC4E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8" name="Рисунок 57" descr="Изображение выглядит как Графика, символ, Шрифт, логотип&#10;&#10;Автоматически созданное описание">
              <a:extLst>
                <a:ext uri="{FF2B5EF4-FFF2-40B4-BE49-F238E27FC236}">
                  <a16:creationId xmlns:a16="http://schemas.microsoft.com/office/drawing/2014/main" id="{018D5838-1A98-B0B4-9321-21D40C5FC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97" y="6533107"/>
              <a:ext cx="212809" cy="213015"/>
            </a:xfrm>
            <a:prstGeom prst="round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F506488-0810-8E2B-A944-564DFAD7C7CD}"/>
                </a:ext>
              </a:extLst>
            </p:cNvPr>
            <p:cNvSpPr txBox="1"/>
            <p:nvPr/>
          </p:nvSpPr>
          <p:spPr>
            <a:xfrm>
              <a:off x="480486" y="5387232"/>
              <a:ext cx="831227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050" i="1" spc="0" baseline="0" dirty="0">
                  <a:latin typeface="Gogh Bold" pitchFamily="2" charset="-52"/>
                  <a:sym typeface="Gogh"/>
                  <a:rtl val="0"/>
                </a:rPr>
                <a:t>подписано соглашение о сотрудничестве, согласована ДК взаимодействия: реальные кейсы, наставничество, лекци</a:t>
              </a:r>
              <a:r>
                <a:rPr lang="ru-RU" sz="1050" i="1" dirty="0">
                  <a:latin typeface="Gogh Bold" pitchFamily="2" charset="-52"/>
                  <a:sym typeface="Gogh"/>
                  <a:rtl val="0"/>
                </a:rPr>
                <a:t>и и практикумы от экспертов компании, проектирование площадки «Город Будущего»</a:t>
              </a:r>
              <a:endParaRPr lang="ru-RU" sz="1050" i="1" spc="0" baseline="0" dirty="0">
                <a:latin typeface="Gogh Bold" pitchFamily="2" charset="-52"/>
                <a:sym typeface="Gogh"/>
                <a:rtl val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E0FD5D4-BE6B-4151-7304-6BEDC552C00E}"/>
                </a:ext>
              </a:extLst>
            </p:cNvPr>
            <p:cNvSpPr txBox="1"/>
            <p:nvPr/>
          </p:nvSpPr>
          <p:spPr>
            <a:xfrm>
              <a:off x="480486" y="5752591"/>
              <a:ext cx="63871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050" i="1" dirty="0">
                  <a:latin typeface="Gogh Bold" pitchFamily="2" charset="-52"/>
                  <a:sym typeface="Gogh"/>
                  <a:rtl val="0"/>
                </a:rPr>
                <a:t>на этапе обсуждения конкретных форматов взаимодействия, </a:t>
              </a:r>
              <a:r>
                <a:rPr lang="ru-RU" sz="1050" i="1" spc="0" baseline="0" dirty="0">
                  <a:latin typeface="Gogh Bold" pitchFamily="2" charset="-52"/>
                  <a:sym typeface="Gogh"/>
                  <a:rtl val="0"/>
                </a:rPr>
                <a:t>соглашение на этапе подписания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4990D07-5867-A467-437C-FA5B8D2806E5}"/>
                </a:ext>
              </a:extLst>
            </p:cNvPr>
            <p:cNvSpPr txBox="1"/>
            <p:nvPr/>
          </p:nvSpPr>
          <p:spPr>
            <a:xfrm>
              <a:off x="480486" y="6512656"/>
              <a:ext cx="49981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050" i="1" dirty="0">
                  <a:latin typeface="Gogh Bold" pitchFamily="2" charset="-52"/>
                  <a:sym typeface="Gogh"/>
                  <a:rtl val="0"/>
                </a:rPr>
                <a:t>к</a:t>
              </a:r>
              <a:r>
                <a:rPr lang="ru-RU" sz="1050" i="1" spc="0" baseline="0" dirty="0">
                  <a:latin typeface="Gogh Bold" pitchFamily="2" charset="-52"/>
                  <a:sym typeface="Gogh"/>
                  <a:rtl val="0"/>
                </a:rPr>
                <a:t>омпания-резидент ИЦ «Сколково»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1AE1AFA-1605-2F87-E664-5F77CF97A71A}"/>
                </a:ext>
              </a:extLst>
            </p:cNvPr>
            <p:cNvSpPr txBox="1"/>
            <p:nvPr/>
          </p:nvSpPr>
          <p:spPr>
            <a:xfrm>
              <a:off x="455066" y="6017420"/>
              <a:ext cx="56370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050" i="1" dirty="0">
                  <a:latin typeface="Gogh Bold" pitchFamily="2" charset="-52"/>
                  <a:sym typeface="Gogh"/>
                  <a:rtl val="0"/>
                </a:rPr>
                <a:t>готовы предложения о сотрудничестве, планируем сотрудничество в ближайшее время </a:t>
              </a:r>
              <a:endParaRPr lang="ru-RU" sz="1050" i="1" spc="0" baseline="0" dirty="0">
                <a:latin typeface="Gogh Bold" pitchFamily="2" charset="-52"/>
                <a:sym typeface="Gogh"/>
                <a:rtl val="0"/>
              </a:endParaRPr>
            </a:p>
          </p:txBody>
        </p:sp>
      </p:grpSp>
      <p:pic>
        <p:nvPicPr>
          <p:cNvPr id="71" name="Picture 2">
            <a:extLst>
              <a:ext uri="{FF2B5EF4-FFF2-40B4-BE49-F238E27FC236}">
                <a16:creationId xmlns:a16="http://schemas.microsoft.com/office/drawing/2014/main" id="{815FCDB6-45D7-6195-A2C7-C256B0BE0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9" y="6625744"/>
            <a:ext cx="213014" cy="2130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EC21859-32EF-E01D-B34A-76519145455B}"/>
              </a:ext>
            </a:extLst>
          </p:cNvPr>
          <p:cNvSpPr txBox="1"/>
          <p:nvPr/>
        </p:nvSpPr>
        <p:spPr>
          <a:xfrm>
            <a:off x="401536" y="6582498"/>
            <a:ext cx="4998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50" i="1" dirty="0">
                <a:latin typeface="Gogh Bold" pitchFamily="2" charset="-52"/>
                <a:sym typeface="Gogh"/>
                <a:rtl val="0"/>
              </a:rPr>
              <a:t>р</a:t>
            </a:r>
            <a:r>
              <a:rPr lang="ru-RU" sz="1050" i="1" spc="0" baseline="0" dirty="0">
                <a:latin typeface="Gogh Bold" pitchFamily="2" charset="-52"/>
                <a:sym typeface="Gogh"/>
                <a:rtl val="0"/>
              </a:rPr>
              <a:t>одитель – партнер школы «СКОЛКА»</a:t>
            </a:r>
          </a:p>
        </p:txBody>
      </p:sp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EB22BE05-CFCB-F25C-2660-1ECE1B6B695C}"/>
              </a:ext>
            </a:extLst>
          </p:cNvPr>
          <p:cNvSpPr/>
          <p:nvPr/>
        </p:nvSpPr>
        <p:spPr>
          <a:xfrm>
            <a:off x="74239" y="6147721"/>
            <a:ext cx="304800" cy="160892"/>
          </a:xfrm>
          <a:prstGeom prst="roundRect">
            <a:avLst/>
          </a:prstGeom>
          <a:noFill/>
          <a:ln>
            <a:solidFill>
              <a:srgbClr val="527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16A2080-082A-416F-EC79-935ADD4F8E17}"/>
              </a:ext>
            </a:extLst>
          </p:cNvPr>
          <p:cNvSpPr txBox="1"/>
          <p:nvPr/>
        </p:nvSpPr>
        <p:spPr>
          <a:xfrm>
            <a:off x="370638" y="6101209"/>
            <a:ext cx="5637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50" i="1" dirty="0">
                <a:latin typeface="Gogh Bold" pitchFamily="2" charset="-52"/>
                <a:sym typeface="Gogh"/>
                <a:rtl val="0"/>
              </a:rPr>
              <a:t>потенциальные партнеры </a:t>
            </a:r>
            <a:endParaRPr lang="ru-RU" sz="1050" i="1" spc="0" baseline="0" dirty="0">
              <a:latin typeface="Gogh Bold" pitchFamily="2" charset="-52"/>
              <a:sym typeface="Gogh"/>
              <a:rtl val="0"/>
            </a:endParaRP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511DA6F9-F9BB-64C0-7BBC-A2F5342EE586}"/>
              </a:ext>
            </a:extLst>
          </p:cNvPr>
          <p:cNvSpPr/>
          <p:nvPr/>
        </p:nvSpPr>
        <p:spPr>
          <a:xfrm>
            <a:off x="4945689" y="3422012"/>
            <a:ext cx="1790341" cy="287130"/>
          </a:xfrm>
          <a:prstGeom prst="roundRect">
            <a:avLst/>
          </a:prstGeom>
          <a:noFill/>
          <a:ln w="9525">
            <a:solidFill>
              <a:srgbClr val="527FF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1A7436F-041D-A719-1DDC-4061B21FFC63}"/>
              </a:ext>
            </a:extLst>
          </p:cNvPr>
          <p:cNvSpPr txBox="1"/>
          <p:nvPr/>
        </p:nvSpPr>
        <p:spPr>
          <a:xfrm>
            <a:off x="4932655" y="3426326"/>
            <a:ext cx="20111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200" dirty="0"/>
              <a:t>Fusion Brains</a:t>
            </a:r>
          </a:p>
        </p:txBody>
      </p:sp>
    </p:spTree>
    <p:extLst>
      <p:ext uri="{BB962C8B-B14F-4D97-AF65-F5344CB8AC3E}">
        <p14:creationId xmlns:p14="http://schemas.microsoft.com/office/powerpoint/2010/main" val="423189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1FDE82-03E2-FE34-596C-A5BF577EC893}"/>
              </a:ext>
            </a:extLst>
          </p:cNvPr>
          <p:cNvSpPr txBox="1"/>
          <p:nvPr/>
        </p:nvSpPr>
        <p:spPr>
          <a:xfrm>
            <a:off x="77226" y="130075"/>
            <a:ext cx="10606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-5" dirty="0">
                <a:solidFill>
                  <a:srgbClr val="172159"/>
                </a:solidFill>
                <a:latin typeface="Gogh Bold" pitchFamily="2" charset="-52"/>
              </a:rPr>
              <a:t>ИНДУСТРИЯ КОСМОСА</a:t>
            </a:r>
            <a:endParaRPr lang="ru-RU" sz="3600" dirty="0">
              <a:solidFill>
                <a:srgbClr val="172159"/>
              </a:solidFill>
              <a:latin typeface="Gogh Bold" pitchFamily="2" charset="-52"/>
              <a:cs typeface="Lucida Sans Unicode" panose="020B0602030504020204" pitchFamily="34" charset="0"/>
            </a:endParaRPr>
          </a:p>
        </p:txBody>
      </p:sp>
      <p:sp>
        <p:nvSpPr>
          <p:cNvPr id="48" name="Скругленный прямоугольник 15">
            <a:extLst>
              <a:ext uri="{FF2B5EF4-FFF2-40B4-BE49-F238E27FC236}">
                <a16:creationId xmlns:a16="http://schemas.microsoft.com/office/drawing/2014/main" id="{759585E0-9EAD-131D-CBD2-BCEBEC5540A3}"/>
              </a:ext>
            </a:extLst>
          </p:cNvPr>
          <p:cNvSpPr/>
          <p:nvPr/>
        </p:nvSpPr>
        <p:spPr>
          <a:xfrm>
            <a:off x="24006" y="1308738"/>
            <a:ext cx="1524450" cy="373591"/>
          </a:xfrm>
          <a:prstGeom prst="roundRect">
            <a:avLst>
              <a:gd name="adj" fmla="val 21988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НАПРАВЛЕНИЕ</a:t>
            </a:r>
          </a:p>
        </p:txBody>
      </p:sp>
      <p:sp>
        <p:nvSpPr>
          <p:cNvPr id="49" name="Скругленный прямоугольник 15">
            <a:extLst>
              <a:ext uri="{FF2B5EF4-FFF2-40B4-BE49-F238E27FC236}">
                <a16:creationId xmlns:a16="http://schemas.microsoft.com/office/drawing/2014/main" id="{22F0E029-635F-4A11-60A7-81E10279AD0B}"/>
              </a:ext>
            </a:extLst>
          </p:cNvPr>
          <p:cNvSpPr/>
          <p:nvPr/>
        </p:nvSpPr>
        <p:spPr>
          <a:xfrm>
            <a:off x="-10682" y="1798198"/>
            <a:ext cx="1524450" cy="369660"/>
          </a:xfrm>
          <a:prstGeom prst="roundRect">
            <a:avLst>
              <a:gd name="adj" fmla="val 21988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ПАРТНЕРЫ</a:t>
            </a:r>
          </a:p>
        </p:txBody>
      </p:sp>
      <p:sp>
        <p:nvSpPr>
          <p:cNvPr id="50" name="Скругленный прямоугольник 15">
            <a:extLst>
              <a:ext uri="{FF2B5EF4-FFF2-40B4-BE49-F238E27FC236}">
                <a16:creationId xmlns:a16="http://schemas.microsoft.com/office/drawing/2014/main" id="{4A989A68-9D3C-8935-8105-88A69442E620}"/>
              </a:ext>
            </a:extLst>
          </p:cNvPr>
          <p:cNvSpPr/>
          <p:nvPr/>
        </p:nvSpPr>
        <p:spPr>
          <a:xfrm>
            <a:off x="-20465" y="4765814"/>
            <a:ext cx="1524450" cy="373591"/>
          </a:xfrm>
          <a:prstGeom prst="roundRect">
            <a:avLst>
              <a:gd name="adj" fmla="val 21988"/>
            </a:avLst>
          </a:prstGeom>
          <a:solidFill>
            <a:srgbClr val="F3F3F3"/>
          </a:solidFill>
          <a:ln w="158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172159"/>
                </a:solidFill>
                <a:latin typeface="Gogh Medium" pitchFamily="2" charset="-52"/>
                <a:cs typeface="Lucida Sans Unicode" panose="020B0602030504020204" pitchFamily="34" charset="0"/>
              </a:rPr>
              <a:t>СТАТУС ВЗАИМОДЕЙСТВИЯ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F0518469-184F-3595-9775-28D8628360E2}"/>
              </a:ext>
            </a:extLst>
          </p:cNvPr>
          <p:cNvGrpSpPr/>
          <p:nvPr/>
        </p:nvGrpSpPr>
        <p:grpSpPr>
          <a:xfrm>
            <a:off x="2339626" y="1321109"/>
            <a:ext cx="8841630" cy="3766087"/>
            <a:chOff x="2387648" y="1251684"/>
            <a:chExt cx="8841630" cy="3766087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577684CB-002D-5414-0F98-F43FFC300533}"/>
                </a:ext>
              </a:extLst>
            </p:cNvPr>
            <p:cNvGrpSpPr/>
            <p:nvPr/>
          </p:nvGrpSpPr>
          <p:grpSpPr>
            <a:xfrm>
              <a:off x="2387648" y="1251684"/>
              <a:ext cx="8841630" cy="3766087"/>
              <a:chOff x="2204335" y="1309566"/>
              <a:chExt cx="8841630" cy="3766087"/>
            </a:xfrm>
          </p:grpSpPr>
          <p:grpSp>
            <p:nvGrpSpPr>
              <p:cNvPr id="45" name="Группа 44">
                <a:extLst>
                  <a:ext uri="{FF2B5EF4-FFF2-40B4-BE49-F238E27FC236}">
                    <a16:creationId xmlns:a16="http://schemas.microsoft.com/office/drawing/2014/main" id="{434BB2AC-1169-4B1E-7D67-041C8838E839}"/>
                  </a:ext>
                </a:extLst>
              </p:cNvPr>
              <p:cNvGrpSpPr/>
              <p:nvPr/>
            </p:nvGrpSpPr>
            <p:grpSpPr>
              <a:xfrm>
                <a:off x="4585308" y="1309567"/>
                <a:ext cx="2095248" cy="1283680"/>
                <a:chOff x="4601826" y="1333013"/>
                <a:chExt cx="2095248" cy="1283680"/>
              </a:xfrm>
            </p:grpSpPr>
            <p:sp>
              <p:nvSpPr>
                <p:cNvPr id="10" name="Полилиния: фигура 318">
                  <a:extLst>
                    <a:ext uri="{FF2B5EF4-FFF2-40B4-BE49-F238E27FC236}">
                      <a16:creationId xmlns:a16="http://schemas.microsoft.com/office/drawing/2014/main" id="{B13B42EF-B11D-3819-99FF-054F12FE592A}"/>
                    </a:ext>
                  </a:extLst>
                </p:cNvPr>
                <p:cNvSpPr/>
                <p:nvPr/>
              </p:nvSpPr>
              <p:spPr>
                <a:xfrm>
                  <a:off x="4609991" y="1333013"/>
                  <a:ext cx="1945295" cy="443568"/>
                </a:xfrm>
                <a:custGeom>
                  <a:avLst/>
                  <a:gdLst>
                    <a:gd name="connsiteX0" fmla="*/ 1235621 w 1311090"/>
                    <a:gd name="connsiteY0" fmla="*/ 0 h 334399"/>
                    <a:gd name="connsiteX1" fmla="*/ 1311090 w 1311090"/>
                    <a:gd name="connsiteY1" fmla="*/ 75470 h 334399"/>
                    <a:gd name="connsiteX2" fmla="*/ 1311090 w 1311090"/>
                    <a:gd name="connsiteY2" fmla="*/ 258930 h 334399"/>
                    <a:gd name="connsiteX3" fmla="*/ 1235621 w 1311090"/>
                    <a:gd name="connsiteY3" fmla="*/ 334400 h 334399"/>
                    <a:gd name="connsiteX4" fmla="*/ 75470 w 1311090"/>
                    <a:gd name="connsiteY4" fmla="*/ 334400 h 334399"/>
                    <a:gd name="connsiteX5" fmla="*/ 0 w 1311090"/>
                    <a:gd name="connsiteY5" fmla="*/ 258930 h 334399"/>
                    <a:gd name="connsiteX6" fmla="*/ 0 w 1311090"/>
                    <a:gd name="connsiteY6" fmla="*/ 75470 h 334399"/>
                    <a:gd name="connsiteX7" fmla="*/ 75470 w 1311090"/>
                    <a:gd name="connsiteY7" fmla="*/ 0 h 33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1090" h="334399">
                      <a:moveTo>
                        <a:pt x="1235621" y="0"/>
                      </a:moveTo>
                      <a:cubicBezTo>
                        <a:pt x="1277301" y="0"/>
                        <a:pt x="1311090" y="33789"/>
                        <a:pt x="1311090" y="75470"/>
                      </a:cubicBezTo>
                      <a:lnTo>
                        <a:pt x="1311090" y="258930"/>
                      </a:lnTo>
                      <a:cubicBezTo>
                        <a:pt x="1311090" y="300611"/>
                        <a:pt x="1277301" y="334400"/>
                        <a:pt x="1235621" y="334400"/>
                      </a:cubicBezTo>
                      <a:lnTo>
                        <a:pt x="75470" y="334400"/>
                      </a:lnTo>
                      <a:cubicBezTo>
                        <a:pt x="33789" y="334400"/>
                        <a:pt x="0" y="300611"/>
                        <a:pt x="0" y="258930"/>
                      </a:cubicBezTo>
                      <a:lnTo>
                        <a:pt x="0" y="75470"/>
                      </a:lnTo>
                      <a:cubicBezTo>
                        <a:pt x="0" y="33789"/>
                        <a:pt x="33790" y="0"/>
                        <a:pt x="75470" y="0"/>
                      </a:cubicBezTo>
                      <a:close/>
                    </a:path>
                  </a:pathLst>
                </a:custGeom>
                <a:solidFill>
                  <a:srgbClr val="527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Gogh Medium" pitchFamily="2" charset="-52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5F3D105-05EC-FFD6-8A97-582C4128B03C}"/>
                    </a:ext>
                  </a:extLst>
                </p:cNvPr>
                <p:cNvSpPr txBox="1"/>
                <p:nvPr/>
              </p:nvSpPr>
              <p:spPr>
                <a:xfrm>
                  <a:off x="4601826" y="1417233"/>
                  <a:ext cx="194529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ru-RU" sz="1200" spc="0" baseline="0" dirty="0">
                      <a:solidFill>
                        <a:srgbClr val="FFFFFF"/>
                      </a:solidFill>
                      <a:latin typeface="Gogh Bold" pitchFamily="2" charset="-52"/>
                      <a:sym typeface="Gogh"/>
                      <a:rtl val="0"/>
                    </a:rPr>
                    <a:t>ИССЛЕДОВАНИЕ КОСМОСА </a:t>
                  </a:r>
                  <a:endParaRPr lang="en" sz="1200" spc="0" baseline="0" dirty="0">
                    <a:solidFill>
                      <a:srgbClr val="FFFFFF"/>
                    </a:solidFill>
                    <a:latin typeface="Gogh Bold" pitchFamily="2" charset="-52"/>
                    <a:sym typeface="Gogh"/>
                    <a:rtl val="0"/>
                  </a:endParaRPr>
                </a:p>
              </p:txBody>
            </p:sp>
            <p:grpSp>
              <p:nvGrpSpPr>
                <p:cNvPr id="38" name="Группа 37">
                  <a:extLst>
                    <a:ext uri="{FF2B5EF4-FFF2-40B4-BE49-F238E27FC236}">
                      <a16:creationId xmlns:a16="http://schemas.microsoft.com/office/drawing/2014/main" id="{7E720231-C573-4009-BA20-2B4C270FA535}"/>
                    </a:ext>
                  </a:extLst>
                </p:cNvPr>
                <p:cNvGrpSpPr/>
                <p:nvPr/>
              </p:nvGrpSpPr>
              <p:grpSpPr>
                <a:xfrm>
                  <a:off x="4630515" y="1895563"/>
                  <a:ext cx="1916608" cy="322176"/>
                  <a:chOff x="4630515" y="1895563"/>
                  <a:chExt cx="1916608" cy="322176"/>
                </a:xfrm>
              </p:grpSpPr>
              <p:sp>
                <p:nvSpPr>
                  <p:cNvPr id="21" name="Скругленный прямоугольник 20">
                    <a:extLst>
                      <a:ext uri="{FF2B5EF4-FFF2-40B4-BE49-F238E27FC236}">
                        <a16:creationId xmlns:a16="http://schemas.microsoft.com/office/drawing/2014/main" id="{83C7DE65-032F-8A4B-65D6-D9440F37030C}"/>
                      </a:ext>
                    </a:extLst>
                  </p:cNvPr>
                  <p:cNvSpPr/>
                  <p:nvPr/>
                </p:nvSpPr>
                <p:spPr>
                  <a:xfrm>
                    <a:off x="4630515" y="1895563"/>
                    <a:ext cx="1916608" cy="322176"/>
                  </a:xfrm>
                  <a:prstGeom prst="roundRect">
                    <a:avLst/>
                  </a:prstGeom>
                  <a:solidFill>
                    <a:srgbClr val="F2989A"/>
                  </a:solidFill>
                  <a:ln w="9525">
                    <a:solidFill>
                      <a:srgbClr val="F2989A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2271356-C402-04D8-9B25-8694D9D0187B}"/>
                      </a:ext>
                    </a:extLst>
                  </p:cNvPr>
                  <p:cNvSpPr txBox="1"/>
                  <p:nvPr/>
                </p:nvSpPr>
                <p:spPr>
                  <a:xfrm>
                    <a:off x="5254712" y="1906206"/>
                    <a:ext cx="1116657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bg1"/>
                        </a:solidFill>
                        <a:effectLst/>
                      </a:rPr>
                      <a:t>VOLTBRO</a:t>
                    </a:r>
                    <a:endParaRPr lang="ru-RU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9" name="Группа 38">
                  <a:extLst>
                    <a:ext uri="{FF2B5EF4-FFF2-40B4-BE49-F238E27FC236}">
                      <a16:creationId xmlns:a16="http://schemas.microsoft.com/office/drawing/2014/main" id="{2A64DE26-00A5-A629-9468-B9C12DECEF57}"/>
                    </a:ext>
                  </a:extLst>
                </p:cNvPr>
                <p:cNvGrpSpPr/>
                <p:nvPr/>
              </p:nvGrpSpPr>
              <p:grpSpPr>
                <a:xfrm>
                  <a:off x="4637319" y="2294517"/>
                  <a:ext cx="2059755" cy="322176"/>
                  <a:chOff x="4637319" y="2294517"/>
                  <a:chExt cx="2059755" cy="322176"/>
                </a:xfrm>
              </p:grpSpPr>
              <p:sp>
                <p:nvSpPr>
                  <p:cNvPr id="25" name="Скругленный прямоугольник 24">
                    <a:extLst>
                      <a:ext uri="{FF2B5EF4-FFF2-40B4-BE49-F238E27FC236}">
                        <a16:creationId xmlns:a16="http://schemas.microsoft.com/office/drawing/2014/main" id="{C101F7B5-D3C7-0629-307A-86D6B2DC03A3}"/>
                      </a:ext>
                    </a:extLst>
                  </p:cNvPr>
                  <p:cNvSpPr/>
                  <p:nvPr/>
                </p:nvSpPr>
                <p:spPr>
                  <a:xfrm>
                    <a:off x="4637319" y="2294517"/>
                    <a:ext cx="1917967" cy="322176"/>
                  </a:xfrm>
                  <a:prstGeom prst="roundRect">
                    <a:avLst/>
                  </a:prstGeom>
                  <a:solidFill>
                    <a:srgbClr val="F2989A"/>
                  </a:solidFill>
                  <a:ln w="9525">
                    <a:solidFill>
                      <a:srgbClr val="F2989A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D32C664D-EC91-7C8A-FF85-4458CD01FFDF}"/>
                      </a:ext>
                    </a:extLst>
                  </p:cNvPr>
                  <p:cNvSpPr txBox="1"/>
                  <p:nvPr/>
                </p:nvSpPr>
                <p:spPr>
                  <a:xfrm>
                    <a:off x="4962851" y="2325148"/>
                    <a:ext cx="1734223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200" dirty="0">
                        <a:solidFill>
                          <a:schemeClr val="bg1"/>
                        </a:solidFill>
                      </a:rPr>
                      <a:t>ГК «РОСКОСМОС»</a:t>
                    </a:r>
                  </a:p>
                </p:txBody>
              </p:sp>
            </p:grpSp>
          </p:grpSp>
          <p:grpSp>
            <p:nvGrpSpPr>
              <p:cNvPr id="44" name="Группа 43">
                <a:extLst>
                  <a:ext uri="{FF2B5EF4-FFF2-40B4-BE49-F238E27FC236}">
                    <a16:creationId xmlns:a16="http://schemas.microsoft.com/office/drawing/2014/main" id="{BB887BCF-942B-FF54-0F61-20F180384829}"/>
                  </a:ext>
                </a:extLst>
              </p:cNvPr>
              <p:cNvGrpSpPr/>
              <p:nvPr/>
            </p:nvGrpSpPr>
            <p:grpSpPr>
              <a:xfrm>
                <a:off x="2204335" y="1309566"/>
                <a:ext cx="2172962" cy="3766087"/>
                <a:chOff x="1581702" y="1318357"/>
                <a:chExt cx="2172962" cy="3766087"/>
              </a:xfrm>
            </p:grpSpPr>
            <p:grpSp>
              <p:nvGrpSpPr>
                <p:cNvPr id="40" name="Группа 39">
                  <a:extLst>
                    <a:ext uri="{FF2B5EF4-FFF2-40B4-BE49-F238E27FC236}">
                      <a16:creationId xmlns:a16="http://schemas.microsoft.com/office/drawing/2014/main" id="{C749EDAA-144E-B34F-215C-DB837FB3D2C1}"/>
                    </a:ext>
                  </a:extLst>
                </p:cNvPr>
                <p:cNvGrpSpPr/>
                <p:nvPr/>
              </p:nvGrpSpPr>
              <p:grpSpPr>
                <a:xfrm>
                  <a:off x="1670275" y="1318357"/>
                  <a:ext cx="2084389" cy="443569"/>
                  <a:chOff x="1670275" y="1318357"/>
                  <a:chExt cx="2084389" cy="443569"/>
                </a:xfrm>
              </p:grpSpPr>
              <p:sp>
                <p:nvSpPr>
                  <p:cNvPr id="8" name="Полилиния: фигура 318">
                    <a:extLst>
                      <a:ext uri="{FF2B5EF4-FFF2-40B4-BE49-F238E27FC236}">
                        <a16:creationId xmlns:a16="http://schemas.microsoft.com/office/drawing/2014/main" id="{05F6E8E7-E1E8-3C2C-5543-80E3B998295C}"/>
                      </a:ext>
                    </a:extLst>
                  </p:cNvPr>
                  <p:cNvSpPr/>
                  <p:nvPr/>
                </p:nvSpPr>
                <p:spPr>
                  <a:xfrm>
                    <a:off x="1692635" y="1318357"/>
                    <a:ext cx="1829271" cy="443569"/>
                  </a:xfrm>
                  <a:custGeom>
                    <a:avLst/>
                    <a:gdLst>
                      <a:gd name="connsiteX0" fmla="*/ 1235621 w 1311090"/>
                      <a:gd name="connsiteY0" fmla="*/ 0 h 334399"/>
                      <a:gd name="connsiteX1" fmla="*/ 1311090 w 1311090"/>
                      <a:gd name="connsiteY1" fmla="*/ 75470 h 334399"/>
                      <a:gd name="connsiteX2" fmla="*/ 1311090 w 1311090"/>
                      <a:gd name="connsiteY2" fmla="*/ 258930 h 334399"/>
                      <a:gd name="connsiteX3" fmla="*/ 1235621 w 1311090"/>
                      <a:gd name="connsiteY3" fmla="*/ 334400 h 334399"/>
                      <a:gd name="connsiteX4" fmla="*/ 75470 w 1311090"/>
                      <a:gd name="connsiteY4" fmla="*/ 334400 h 334399"/>
                      <a:gd name="connsiteX5" fmla="*/ 0 w 1311090"/>
                      <a:gd name="connsiteY5" fmla="*/ 258930 h 334399"/>
                      <a:gd name="connsiteX6" fmla="*/ 0 w 1311090"/>
                      <a:gd name="connsiteY6" fmla="*/ 75470 h 334399"/>
                      <a:gd name="connsiteX7" fmla="*/ 75470 w 1311090"/>
                      <a:gd name="connsiteY7" fmla="*/ 0 h 334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1090" h="334399">
                        <a:moveTo>
                          <a:pt x="1235621" y="0"/>
                        </a:moveTo>
                        <a:cubicBezTo>
                          <a:pt x="1277301" y="0"/>
                          <a:pt x="1311090" y="33789"/>
                          <a:pt x="1311090" y="75470"/>
                        </a:cubicBezTo>
                        <a:lnTo>
                          <a:pt x="1311090" y="258930"/>
                        </a:lnTo>
                        <a:cubicBezTo>
                          <a:pt x="1311090" y="300611"/>
                          <a:pt x="1277301" y="334400"/>
                          <a:pt x="1235621" y="334400"/>
                        </a:cubicBezTo>
                        <a:lnTo>
                          <a:pt x="75470" y="334400"/>
                        </a:lnTo>
                        <a:cubicBezTo>
                          <a:pt x="33789" y="334400"/>
                          <a:pt x="0" y="300611"/>
                          <a:pt x="0" y="258930"/>
                        </a:cubicBezTo>
                        <a:lnTo>
                          <a:pt x="0" y="75470"/>
                        </a:lnTo>
                        <a:cubicBezTo>
                          <a:pt x="0" y="33789"/>
                          <a:pt x="33790" y="0"/>
                          <a:pt x="75470" y="0"/>
                        </a:cubicBezTo>
                        <a:close/>
                      </a:path>
                    </a:pathLst>
                  </a:custGeom>
                  <a:solidFill>
                    <a:srgbClr val="527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Gogh Medium" pitchFamily="2" charset="-52"/>
                    </a:endParaRPr>
                  </a:p>
                </p:txBody>
              </p: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9934E20-B0ED-BD56-B1DB-2EAA48F92C47}"/>
                      </a:ext>
                    </a:extLst>
                  </p:cNvPr>
                  <p:cNvSpPr txBox="1"/>
                  <p:nvPr/>
                </p:nvSpPr>
                <p:spPr>
                  <a:xfrm>
                    <a:off x="1670275" y="1404018"/>
                    <a:ext cx="208438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ru-RU" sz="1200" spc="0" baseline="0" dirty="0">
                        <a:solidFill>
                          <a:srgbClr val="FFFFFF"/>
                        </a:solidFill>
                        <a:latin typeface="Gogh Bold" pitchFamily="2" charset="-52"/>
                        <a:sym typeface="Gogh"/>
                        <a:rtl val="0"/>
                      </a:rPr>
                      <a:t>ОРБИТАЛЬНЫЕ СИСТЕМЫ</a:t>
                    </a:r>
                  </a:p>
                </p:txBody>
              </p:sp>
            </p:grpSp>
            <p:grpSp>
              <p:nvGrpSpPr>
                <p:cNvPr id="43" name="Группа 42">
                  <a:extLst>
                    <a:ext uri="{FF2B5EF4-FFF2-40B4-BE49-F238E27FC236}">
                      <a16:creationId xmlns:a16="http://schemas.microsoft.com/office/drawing/2014/main" id="{1DEFA89D-B176-B9EE-A63B-FB80B33B2E95}"/>
                    </a:ext>
                  </a:extLst>
                </p:cNvPr>
                <p:cNvGrpSpPr/>
                <p:nvPr/>
              </p:nvGrpSpPr>
              <p:grpSpPr>
                <a:xfrm>
                  <a:off x="1581702" y="1874135"/>
                  <a:ext cx="2036460" cy="3210309"/>
                  <a:chOff x="1581702" y="1874135"/>
                  <a:chExt cx="2036460" cy="3210309"/>
                </a:xfrm>
              </p:grpSpPr>
              <p:grpSp>
                <p:nvGrpSpPr>
                  <p:cNvPr id="41" name="Группа 40">
                    <a:extLst>
                      <a:ext uri="{FF2B5EF4-FFF2-40B4-BE49-F238E27FC236}">
                        <a16:creationId xmlns:a16="http://schemas.microsoft.com/office/drawing/2014/main" id="{790BB1FC-8FA9-46CC-0A3B-B5998EF8F1D6}"/>
                      </a:ext>
                    </a:extLst>
                  </p:cNvPr>
                  <p:cNvGrpSpPr/>
                  <p:nvPr/>
                </p:nvGrpSpPr>
                <p:grpSpPr>
                  <a:xfrm>
                    <a:off x="1706700" y="1874135"/>
                    <a:ext cx="1869716" cy="322176"/>
                    <a:chOff x="1706700" y="1874135"/>
                    <a:chExt cx="1869716" cy="322176"/>
                  </a:xfrm>
                </p:grpSpPr>
                <p:sp>
                  <p:nvSpPr>
                    <p:cNvPr id="14" name="Скругленный прямоугольник 13">
                      <a:extLst>
                        <a:ext uri="{FF2B5EF4-FFF2-40B4-BE49-F238E27FC236}">
                          <a16:creationId xmlns:a16="http://schemas.microsoft.com/office/drawing/2014/main" id="{37C01270-4F80-9DA4-3A9E-CCC32BFFCC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6700" y="1874135"/>
                      <a:ext cx="1850414" cy="322176"/>
                    </a:xfrm>
                    <a:prstGeom prst="roundRect">
                      <a:avLst/>
                    </a:prstGeom>
                    <a:solidFill>
                      <a:srgbClr val="F2989A"/>
                    </a:solidFill>
                    <a:ln w="9525">
                      <a:solidFill>
                        <a:srgbClr val="F2989A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highlight>
                          <a:srgbClr val="5FC4E1"/>
                        </a:highlight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6D81E8E2-0134-71E8-95AD-D955CF6FC9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57050" y="1903495"/>
                      <a:ext cx="141936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СПУТНИКС</a:t>
                      </a:r>
                      <a:endParaRPr lang="en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6" name="Группа 35">
                    <a:extLst>
                      <a:ext uri="{FF2B5EF4-FFF2-40B4-BE49-F238E27FC236}">
                        <a16:creationId xmlns:a16="http://schemas.microsoft.com/office/drawing/2014/main" id="{92B393D1-CA41-330F-8C9E-F4D5D18896E8}"/>
                      </a:ext>
                    </a:extLst>
                  </p:cNvPr>
                  <p:cNvGrpSpPr/>
                  <p:nvPr/>
                </p:nvGrpSpPr>
                <p:grpSpPr>
                  <a:xfrm>
                    <a:off x="1698497" y="2269971"/>
                    <a:ext cx="1814833" cy="322176"/>
                    <a:chOff x="1698495" y="2324530"/>
                    <a:chExt cx="1814833" cy="322176"/>
                  </a:xfrm>
                </p:grpSpPr>
                <p:sp>
                  <p:nvSpPr>
                    <p:cNvPr id="17" name="Скругленный прямоугольник 16">
                      <a:extLst>
                        <a:ext uri="{FF2B5EF4-FFF2-40B4-BE49-F238E27FC236}">
                          <a16:creationId xmlns:a16="http://schemas.microsoft.com/office/drawing/2014/main" id="{91ACED4B-8A51-2F86-DEEB-FAFBE8AD14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8495" y="2324530"/>
                      <a:ext cx="1814833" cy="322176"/>
                    </a:xfrm>
                    <a:prstGeom prst="roundRect">
                      <a:avLst/>
                    </a:prstGeom>
                    <a:solidFill>
                      <a:srgbClr val="F2989A"/>
                    </a:solidFill>
                    <a:ln w="9525">
                      <a:solidFill>
                        <a:srgbClr val="F2989A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6D589883-9F15-877F-B750-47658F43D9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38486" y="2347118"/>
                      <a:ext cx="14805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СТРАТОНАВТИКА</a:t>
                      </a:r>
                    </a:p>
                  </p:txBody>
                </p:sp>
              </p:grpSp>
              <p:grpSp>
                <p:nvGrpSpPr>
                  <p:cNvPr id="37" name="Группа 36">
                    <a:extLst>
                      <a:ext uri="{FF2B5EF4-FFF2-40B4-BE49-F238E27FC236}">
                        <a16:creationId xmlns:a16="http://schemas.microsoft.com/office/drawing/2014/main" id="{0BCF1ADC-1DCF-954D-9FE3-95F458D9959A}"/>
                      </a:ext>
                    </a:extLst>
                  </p:cNvPr>
                  <p:cNvGrpSpPr/>
                  <p:nvPr/>
                </p:nvGrpSpPr>
                <p:grpSpPr>
                  <a:xfrm>
                    <a:off x="1581702" y="3057203"/>
                    <a:ext cx="2036460" cy="317828"/>
                    <a:chOff x="1560559" y="3130512"/>
                    <a:chExt cx="2036460" cy="317828"/>
                  </a:xfrm>
                </p:grpSpPr>
                <p:sp>
                  <p:nvSpPr>
                    <p:cNvPr id="19" name="Скругленный прямоугольник 18">
                      <a:extLst>
                        <a:ext uri="{FF2B5EF4-FFF2-40B4-BE49-F238E27FC236}">
                          <a16:creationId xmlns:a16="http://schemas.microsoft.com/office/drawing/2014/main" id="{01B71BD5-36EB-4E1A-B8AA-AAA1049594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71373" y="3130512"/>
                      <a:ext cx="1864598" cy="317828"/>
                    </a:xfrm>
                    <a:prstGeom prst="roundRect">
                      <a:avLst/>
                    </a:prstGeom>
                    <a:solidFill>
                      <a:srgbClr val="F2989A"/>
                    </a:solidFill>
                    <a:ln w="9525">
                      <a:solidFill>
                        <a:srgbClr val="F2989A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25E76019-492C-55BD-79D8-06C6C103E6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60559" y="3171340"/>
                      <a:ext cx="20364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ОБРАЗОВАНИЕ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БУДУЩЕГО</a:t>
                      </a:r>
                      <a:r>
                        <a:rPr lang="en" sz="12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42" name="Группа 41">
                    <a:extLst>
                      <a:ext uri="{FF2B5EF4-FFF2-40B4-BE49-F238E27FC236}">
                        <a16:creationId xmlns:a16="http://schemas.microsoft.com/office/drawing/2014/main" id="{68801FE5-0DE5-35B2-A751-5B5797E0F6F2}"/>
                      </a:ext>
                    </a:extLst>
                  </p:cNvPr>
                  <p:cNvGrpSpPr/>
                  <p:nvPr/>
                </p:nvGrpSpPr>
                <p:grpSpPr>
                  <a:xfrm>
                    <a:off x="1689322" y="3459756"/>
                    <a:ext cx="1857728" cy="1624688"/>
                    <a:chOff x="1689322" y="3459756"/>
                    <a:chExt cx="1857728" cy="1624688"/>
                  </a:xfrm>
                </p:grpSpPr>
                <p:sp>
                  <p:nvSpPr>
                    <p:cNvPr id="31" name="Скругленный прямоугольник 30">
                      <a:extLst>
                        <a:ext uri="{FF2B5EF4-FFF2-40B4-BE49-F238E27FC236}">
                          <a16:creationId xmlns:a16="http://schemas.microsoft.com/office/drawing/2014/main" id="{54C13C8D-A24D-3715-6B55-22EBE38BA2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9322" y="3459756"/>
                      <a:ext cx="1857728" cy="317828"/>
                    </a:xfrm>
                    <a:prstGeom prst="roundRect">
                      <a:avLst/>
                    </a:prstGeom>
                    <a:solidFill>
                      <a:srgbClr val="A1BFDE"/>
                    </a:solidFill>
                    <a:ln w="9525">
                      <a:solidFill>
                        <a:srgbClr val="A1BFDE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ED0D3A0D-EFFE-0BC5-840A-D58EA69777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59204" y="4499669"/>
                      <a:ext cx="150656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ГЕОСКАН</a:t>
                      </a:r>
                    </a:p>
                    <a:p>
                      <a:r>
                        <a:rPr lang="en" sz="1600" dirty="0"/>
                        <a:t> </a:t>
                      </a:r>
                    </a:p>
                  </p:txBody>
                </p:sp>
              </p:grpSp>
            </p:grpSp>
          </p:grpSp>
          <p:grpSp>
            <p:nvGrpSpPr>
              <p:cNvPr id="46" name="Группа 45">
                <a:extLst>
                  <a:ext uri="{FF2B5EF4-FFF2-40B4-BE49-F238E27FC236}">
                    <a16:creationId xmlns:a16="http://schemas.microsoft.com/office/drawing/2014/main" id="{A70193BB-4FBC-8F8C-DE3E-6A56A185FADF}"/>
                  </a:ext>
                </a:extLst>
              </p:cNvPr>
              <p:cNvGrpSpPr/>
              <p:nvPr/>
            </p:nvGrpSpPr>
            <p:grpSpPr>
              <a:xfrm>
                <a:off x="2319268" y="1865477"/>
                <a:ext cx="8726697" cy="1547980"/>
                <a:chOff x="2586088" y="1888923"/>
                <a:chExt cx="8726697" cy="1547980"/>
              </a:xfrm>
            </p:grpSpPr>
            <p:sp>
              <p:nvSpPr>
                <p:cNvPr id="23" name="Скругленный прямоугольник 22">
                  <a:extLst>
                    <a:ext uri="{FF2B5EF4-FFF2-40B4-BE49-F238E27FC236}">
                      <a16:creationId xmlns:a16="http://schemas.microsoft.com/office/drawing/2014/main" id="{27E7A09A-CC72-94AA-0E7C-39F5CB1E2401}"/>
                    </a:ext>
                  </a:extLst>
                </p:cNvPr>
                <p:cNvSpPr/>
                <p:nvPr/>
              </p:nvSpPr>
              <p:spPr>
                <a:xfrm>
                  <a:off x="2586088" y="2687864"/>
                  <a:ext cx="1850415" cy="322176"/>
                </a:xfrm>
                <a:prstGeom prst="roundRect">
                  <a:avLst/>
                </a:prstGeom>
                <a:solidFill>
                  <a:srgbClr val="F2989A"/>
                </a:solidFill>
                <a:ln w="9525">
                  <a:solidFill>
                    <a:srgbClr val="F2989A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1C01A0E-9989-39A8-B5B8-0255F39072F5}"/>
                    </a:ext>
                  </a:extLst>
                </p:cNvPr>
                <p:cNvSpPr txBox="1"/>
                <p:nvPr/>
              </p:nvSpPr>
              <p:spPr>
                <a:xfrm>
                  <a:off x="2679228" y="2700831"/>
                  <a:ext cx="200672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1200" dirty="0">
                      <a:solidFill>
                        <a:schemeClr val="bg1"/>
                      </a:solidFill>
                    </a:rPr>
                    <a:t>АЭРОСПЕЙС КЭПИТАЛ</a:t>
                  </a:r>
                </a:p>
              </p:txBody>
            </p:sp>
            <p:sp>
              <p:nvSpPr>
                <p:cNvPr id="27" name="Скругленный прямоугольник 26">
                  <a:extLst>
                    <a:ext uri="{FF2B5EF4-FFF2-40B4-BE49-F238E27FC236}">
                      <a16:creationId xmlns:a16="http://schemas.microsoft.com/office/drawing/2014/main" id="{B3E0B925-8510-044E-9474-A81EEF3F8F33}"/>
                    </a:ext>
                  </a:extLst>
                </p:cNvPr>
                <p:cNvSpPr/>
                <p:nvPr/>
              </p:nvSpPr>
              <p:spPr>
                <a:xfrm>
                  <a:off x="7189795" y="1888923"/>
                  <a:ext cx="1830749" cy="321616"/>
                </a:xfrm>
                <a:prstGeom prst="roundRect">
                  <a:avLst/>
                </a:prstGeom>
                <a:solidFill>
                  <a:srgbClr val="F2989A"/>
                </a:solidFill>
                <a:ln w="9525">
                  <a:solidFill>
                    <a:srgbClr val="F2989A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8CB7DA3-237C-FF51-10DD-DAC6D491A3C7}"/>
                    </a:ext>
                  </a:extLst>
                </p:cNvPr>
                <p:cNvSpPr txBox="1"/>
                <p:nvPr/>
              </p:nvSpPr>
              <p:spPr>
                <a:xfrm>
                  <a:off x="7709889" y="1902762"/>
                  <a:ext cx="89785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1200" dirty="0">
                      <a:solidFill>
                        <a:schemeClr val="bg1"/>
                      </a:solidFill>
                      <a:effectLst/>
                    </a:rPr>
                    <a:t>ЛОРЕТТ</a:t>
                  </a:r>
                  <a:endParaRPr lang="en" sz="1200" dirty="0"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29" name="Скругленный прямоугольник 28">
                  <a:extLst>
                    <a:ext uri="{FF2B5EF4-FFF2-40B4-BE49-F238E27FC236}">
                      <a16:creationId xmlns:a16="http://schemas.microsoft.com/office/drawing/2014/main" id="{BB1A13B1-3DB9-1F89-366B-737187F82FA2}"/>
                    </a:ext>
                  </a:extLst>
                </p:cNvPr>
                <p:cNvSpPr/>
                <p:nvPr/>
              </p:nvSpPr>
              <p:spPr>
                <a:xfrm>
                  <a:off x="9517952" y="2822741"/>
                  <a:ext cx="1794833" cy="614162"/>
                </a:xfrm>
                <a:prstGeom prst="roundRect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pic>
          <p:nvPicPr>
            <p:cNvPr id="57" name="Рисунок 56" descr="Изображение выглядит как Графика, символ, Шрифт, логотип&#10;&#10;Автоматически созданное описание">
              <a:extLst>
                <a:ext uri="{FF2B5EF4-FFF2-40B4-BE49-F238E27FC236}">
                  <a16:creationId xmlns:a16="http://schemas.microsoft.com/office/drawing/2014/main" id="{686125A2-224B-0B1E-7732-947870D38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32" y="1937184"/>
              <a:ext cx="205816" cy="206015"/>
            </a:xfrm>
            <a:prstGeom prst="roundRect">
              <a:avLst/>
            </a:prstGeom>
          </p:spPr>
        </p:pic>
      </p:grpSp>
      <p:sp>
        <p:nvSpPr>
          <p:cNvPr id="2" name="Полилиния: фигура 318">
            <a:extLst>
              <a:ext uri="{FF2B5EF4-FFF2-40B4-BE49-F238E27FC236}">
                <a16:creationId xmlns:a16="http://schemas.microsoft.com/office/drawing/2014/main" id="{AC0F797F-16B2-E6C9-C836-4786EC3610DB}"/>
              </a:ext>
            </a:extLst>
          </p:cNvPr>
          <p:cNvSpPr/>
          <p:nvPr/>
        </p:nvSpPr>
        <p:spPr>
          <a:xfrm>
            <a:off x="7037943" y="1308675"/>
            <a:ext cx="1850412" cy="456003"/>
          </a:xfrm>
          <a:custGeom>
            <a:avLst/>
            <a:gdLst>
              <a:gd name="connsiteX0" fmla="*/ 1235621 w 1311090"/>
              <a:gd name="connsiteY0" fmla="*/ 0 h 334399"/>
              <a:gd name="connsiteX1" fmla="*/ 1311090 w 1311090"/>
              <a:gd name="connsiteY1" fmla="*/ 75470 h 334399"/>
              <a:gd name="connsiteX2" fmla="*/ 1311090 w 1311090"/>
              <a:gd name="connsiteY2" fmla="*/ 258930 h 334399"/>
              <a:gd name="connsiteX3" fmla="*/ 1235621 w 1311090"/>
              <a:gd name="connsiteY3" fmla="*/ 334400 h 334399"/>
              <a:gd name="connsiteX4" fmla="*/ 75470 w 1311090"/>
              <a:gd name="connsiteY4" fmla="*/ 334400 h 334399"/>
              <a:gd name="connsiteX5" fmla="*/ 0 w 1311090"/>
              <a:gd name="connsiteY5" fmla="*/ 258930 h 334399"/>
              <a:gd name="connsiteX6" fmla="*/ 0 w 1311090"/>
              <a:gd name="connsiteY6" fmla="*/ 75470 h 334399"/>
              <a:gd name="connsiteX7" fmla="*/ 75470 w 1311090"/>
              <a:gd name="connsiteY7" fmla="*/ 0 h 33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1090" h="334399">
                <a:moveTo>
                  <a:pt x="1235621" y="0"/>
                </a:moveTo>
                <a:cubicBezTo>
                  <a:pt x="1277301" y="0"/>
                  <a:pt x="1311090" y="33789"/>
                  <a:pt x="1311090" y="75470"/>
                </a:cubicBezTo>
                <a:lnTo>
                  <a:pt x="1311090" y="258930"/>
                </a:lnTo>
                <a:cubicBezTo>
                  <a:pt x="1311090" y="300611"/>
                  <a:pt x="1277301" y="334400"/>
                  <a:pt x="1235621" y="334400"/>
                </a:cubicBezTo>
                <a:lnTo>
                  <a:pt x="75470" y="334400"/>
                </a:lnTo>
                <a:cubicBezTo>
                  <a:pt x="33789" y="334400"/>
                  <a:pt x="0" y="300611"/>
                  <a:pt x="0" y="258930"/>
                </a:cubicBezTo>
                <a:lnTo>
                  <a:pt x="0" y="75470"/>
                </a:lnTo>
                <a:cubicBezTo>
                  <a:pt x="0" y="33789"/>
                  <a:pt x="33790" y="0"/>
                  <a:pt x="75470" y="0"/>
                </a:cubicBezTo>
                <a:close/>
              </a:path>
            </a:pathLst>
          </a:custGeom>
          <a:solidFill>
            <a:srgbClr val="527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gh Medium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9626E-BDA1-D8FB-3D7D-CC9BA00453BF}"/>
              </a:ext>
            </a:extLst>
          </p:cNvPr>
          <p:cNvSpPr txBox="1"/>
          <p:nvPr/>
        </p:nvSpPr>
        <p:spPr>
          <a:xfrm>
            <a:off x="7237810" y="1406053"/>
            <a:ext cx="1533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ГЕОИНФОРМАТИКА</a:t>
            </a:r>
            <a:endParaRPr lang="en" sz="12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A7EB06B-8349-38CB-766C-ED96E800ECCD}"/>
              </a:ext>
            </a:extLst>
          </p:cNvPr>
          <p:cNvSpPr/>
          <p:nvPr/>
        </p:nvSpPr>
        <p:spPr>
          <a:xfrm>
            <a:off x="7058266" y="2295311"/>
            <a:ext cx="1830089" cy="322176"/>
          </a:xfrm>
          <a:prstGeom prst="roundRect">
            <a:avLst/>
          </a:prstGeom>
          <a:solidFill>
            <a:srgbClr val="5FC4E1"/>
          </a:solidFill>
          <a:ln w="9525">
            <a:solidFill>
              <a:srgbClr val="5FC4E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73D90-5C27-4C30-A0C2-0A3D8AB17554}"/>
              </a:ext>
            </a:extLst>
          </p:cNvPr>
          <p:cNvSpPr txBox="1"/>
          <p:nvPr/>
        </p:nvSpPr>
        <p:spPr>
          <a:xfrm>
            <a:off x="7543103" y="2308231"/>
            <a:ext cx="925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СКАНЭКС</a:t>
            </a:r>
            <a:endParaRPr lang="en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D969F0-3F70-B699-DE7D-D385933012F8}"/>
              </a:ext>
            </a:extLst>
          </p:cNvPr>
          <p:cNvSpPr txBox="1"/>
          <p:nvPr/>
        </p:nvSpPr>
        <p:spPr>
          <a:xfrm>
            <a:off x="11799543" y="6391308"/>
            <a:ext cx="73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05EF17A8-4B54-9492-4171-9B65FF124427}"/>
              </a:ext>
            </a:extLst>
          </p:cNvPr>
          <p:cNvSpPr/>
          <p:nvPr/>
        </p:nvSpPr>
        <p:spPr>
          <a:xfrm>
            <a:off x="4741553" y="2674160"/>
            <a:ext cx="1932506" cy="338258"/>
          </a:xfrm>
          <a:prstGeom prst="roundRect">
            <a:avLst/>
          </a:prstGeom>
          <a:solidFill>
            <a:srgbClr val="A1BFDE"/>
          </a:solidFill>
          <a:ln w="9525">
            <a:solidFill>
              <a:srgbClr val="A1BFDE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6E5220-2C66-4E4F-1A2F-4DACDCABE83E}"/>
              </a:ext>
            </a:extLst>
          </p:cNvPr>
          <p:cNvSpPr txBox="1"/>
          <p:nvPr/>
        </p:nvSpPr>
        <p:spPr>
          <a:xfrm>
            <a:off x="4904667" y="2704026"/>
            <a:ext cx="20489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ОКБ «5 ПОКОЛЕНИЕ»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2E43D48-E6B1-661F-1990-4394CEE34DCF}"/>
              </a:ext>
            </a:extLst>
          </p:cNvPr>
          <p:cNvSpPr txBox="1"/>
          <p:nvPr/>
        </p:nvSpPr>
        <p:spPr>
          <a:xfrm>
            <a:off x="2561444" y="3487036"/>
            <a:ext cx="152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ГЕОСКАН</a:t>
            </a:r>
          </a:p>
        </p:txBody>
      </p:sp>
      <p:pic>
        <p:nvPicPr>
          <p:cNvPr id="66" name="Рисунок 65" descr="Изображение выглядит как Графика, символ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E852BBC-2E15-49C9-8DFF-2376D6240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28" y="2404119"/>
            <a:ext cx="214710" cy="214918"/>
          </a:xfrm>
          <a:prstGeom prst="round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8C6FE51-261D-4517-E2BA-1CC89B6F6CE6}"/>
              </a:ext>
            </a:extLst>
          </p:cNvPr>
          <p:cNvGrpSpPr/>
          <p:nvPr/>
        </p:nvGrpSpPr>
        <p:grpSpPr>
          <a:xfrm>
            <a:off x="35169" y="5238641"/>
            <a:ext cx="8640364" cy="1379340"/>
            <a:chOff x="152400" y="5387232"/>
            <a:chExt cx="8640364" cy="1379340"/>
          </a:xfrm>
        </p:grpSpPr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48EFD9A9-1B3B-29DF-20FE-2A1A992AECD2}"/>
                </a:ext>
              </a:extLst>
            </p:cNvPr>
            <p:cNvSpPr/>
            <p:nvPr/>
          </p:nvSpPr>
          <p:spPr>
            <a:xfrm>
              <a:off x="152400" y="5771802"/>
              <a:ext cx="304800" cy="160892"/>
            </a:xfrm>
            <a:prstGeom prst="roundRect">
              <a:avLst/>
            </a:prstGeom>
            <a:solidFill>
              <a:srgbClr val="A1BFDE"/>
            </a:solidFill>
            <a:ln>
              <a:solidFill>
                <a:srgbClr val="A1BF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id="{A31F677D-4FD6-F964-995A-B3EAC76293C9}"/>
                </a:ext>
              </a:extLst>
            </p:cNvPr>
            <p:cNvSpPr/>
            <p:nvPr/>
          </p:nvSpPr>
          <p:spPr>
            <a:xfrm>
              <a:off x="152400" y="5497219"/>
              <a:ext cx="304800" cy="160892"/>
            </a:xfrm>
            <a:prstGeom prst="roundRect">
              <a:avLst/>
            </a:prstGeom>
            <a:solidFill>
              <a:srgbClr val="F2989A"/>
            </a:solidFill>
            <a:ln>
              <a:solidFill>
                <a:srgbClr val="F2989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Скругленный прямоугольник 53">
              <a:extLst>
                <a:ext uri="{FF2B5EF4-FFF2-40B4-BE49-F238E27FC236}">
                  <a16:creationId xmlns:a16="http://schemas.microsoft.com/office/drawing/2014/main" id="{3DF5DF23-CEEC-C782-BD92-CF53F4926E7E}"/>
                </a:ext>
              </a:extLst>
            </p:cNvPr>
            <p:cNvSpPr/>
            <p:nvPr/>
          </p:nvSpPr>
          <p:spPr>
            <a:xfrm>
              <a:off x="152400" y="6042421"/>
              <a:ext cx="304800" cy="160892"/>
            </a:xfrm>
            <a:prstGeom prst="roundRect">
              <a:avLst/>
            </a:prstGeom>
            <a:solidFill>
              <a:srgbClr val="5FC4E1"/>
            </a:solidFill>
            <a:ln>
              <a:solidFill>
                <a:srgbClr val="5FC4E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7" name="Рисунок 66" descr="Изображение выглядит как Графика, символ, Шрифт, логотип&#10;&#10;Автоматически созданное описание">
              <a:extLst>
                <a:ext uri="{FF2B5EF4-FFF2-40B4-BE49-F238E27FC236}">
                  <a16:creationId xmlns:a16="http://schemas.microsoft.com/office/drawing/2014/main" id="{946DA555-0346-32AE-65B0-2A8CFC95D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97" y="6533107"/>
              <a:ext cx="212809" cy="213015"/>
            </a:xfrm>
            <a:prstGeom prst="round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E85C53-0091-520B-86C2-0292F3A81014}"/>
                </a:ext>
              </a:extLst>
            </p:cNvPr>
            <p:cNvSpPr txBox="1"/>
            <p:nvPr/>
          </p:nvSpPr>
          <p:spPr>
            <a:xfrm>
              <a:off x="480486" y="5387232"/>
              <a:ext cx="831227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050" i="1" spc="0" baseline="0" dirty="0">
                  <a:latin typeface="Gogh Bold" pitchFamily="2" charset="-52"/>
                  <a:sym typeface="Gogh"/>
                  <a:rtl val="0"/>
                </a:rPr>
                <a:t>подписано соглашение о сотрудничестве, согласована ДК взаимодействия: реальные кейсы, наставничество, лекци</a:t>
              </a:r>
              <a:r>
                <a:rPr lang="ru-RU" sz="1050" i="1" dirty="0">
                  <a:latin typeface="Gogh Bold" pitchFamily="2" charset="-52"/>
                  <a:sym typeface="Gogh"/>
                  <a:rtl val="0"/>
                </a:rPr>
                <a:t>и и практикумы от экспертов компании, проектирование площадки «Город Будущего»</a:t>
              </a:r>
              <a:endParaRPr lang="ru-RU" sz="1050" i="1" spc="0" baseline="0" dirty="0">
                <a:latin typeface="Gogh Bold" pitchFamily="2" charset="-52"/>
                <a:sym typeface="Gogh"/>
                <a:rtl val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5064822-2364-E564-C83A-E17C91301C01}"/>
                </a:ext>
              </a:extLst>
            </p:cNvPr>
            <p:cNvSpPr txBox="1"/>
            <p:nvPr/>
          </p:nvSpPr>
          <p:spPr>
            <a:xfrm>
              <a:off x="480486" y="5752591"/>
              <a:ext cx="63871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050" i="1" dirty="0">
                  <a:latin typeface="Gogh Bold" pitchFamily="2" charset="-52"/>
                  <a:sym typeface="Gogh"/>
                  <a:rtl val="0"/>
                </a:rPr>
                <a:t>на этапе обсуждения конкретных форматов взаимодействия, </a:t>
              </a:r>
              <a:r>
                <a:rPr lang="ru-RU" sz="1050" i="1" spc="0" baseline="0" dirty="0">
                  <a:latin typeface="Gogh Bold" pitchFamily="2" charset="-52"/>
                  <a:sym typeface="Gogh"/>
                  <a:rtl val="0"/>
                </a:rPr>
                <a:t>соглашение на этапе подписания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D188414-E6E2-0069-1787-10D0F1282BDA}"/>
                </a:ext>
              </a:extLst>
            </p:cNvPr>
            <p:cNvSpPr txBox="1"/>
            <p:nvPr/>
          </p:nvSpPr>
          <p:spPr>
            <a:xfrm>
              <a:off x="480486" y="6512656"/>
              <a:ext cx="49981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050" i="1" dirty="0">
                  <a:latin typeface="Gogh Bold" pitchFamily="2" charset="-52"/>
                  <a:sym typeface="Gogh"/>
                  <a:rtl val="0"/>
                </a:rPr>
                <a:t>к</a:t>
              </a:r>
              <a:r>
                <a:rPr lang="ru-RU" sz="1050" i="1" spc="0" baseline="0" dirty="0">
                  <a:latin typeface="Gogh Bold" pitchFamily="2" charset="-52"/>
                  <a:sym typeface="Gogh"/>
                  <a:rtl val="0"/>
                </a:rPr>
                <a:t>омпания-резидент ИЦ «Сколково»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604D6E8-89DC-86D1-6DD6-7966D321A812}"/>
                </a:ext>
              </a:extLst>
            </p:cNvPr>
            <p:cNvSpPr txBox="1"/>
            <p:nvPr/>
          </p:nvSpPr>
          <p:spPr>
            <a:xfrm>
              <a:off x="455066" y="6017420"/>
              <a:ext cx="56370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050" i="1" dirty="0">
                  <a:latin typeface="Gogh Bold" pitchFamily="2" charset="-52"/>
                  <a:sym typeface="Gogh"/>
                  <a:rtl val="0"/>
                </a:rPr>
                <a:t>готовы предложения о сотрудничестве, планируем сотрудничество в ближайшее время </a:t>
              </a:r>
              <a:endParaRPr lang="ru-RU" sz="1050" i="1" spc="0" baseline="0" dirty="0">
                <a:latin typeface="Gogh Bold" pitchFamily="2" charset="-52"/>
                <a:sym typeface="Gogh"/>
                <a:rtl val="0"/>
              </a:endParaRPr>
            </a:p>
          </p:txBody>
        </p:sp>
      </p:grpSp>
      <p:pic>
        <p:nvPicPr>
          <p:cNvPr id="72" name="Picture 2">
            <a:extLst>
              <a:ext uri="{FF2B5EF4-FFF2-40B4-BE49-F238E27FC236}">
                <a16:creationId xmlns:a16="http://schemas.microsoft.com/office/drawing/2014/main" id="{E5DE28ED-36CA-A131-CB90-5335A5C1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" y="6645645"/>
            <a:ext cx="213014" cy="2130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FC53B868-3261-A250-4981-A35146B34F0D}"/>
              </a:ext>
            </a:extLst>
          </p:cNvPr>
          <p:cNvSpPr txBox="1"/>
          <p:nvPr/>
        </p:nvSpPr>
        <p:spPr>
          <a:xfrm>
            <a:off x="368733" y="6602399"/>
            <a:ext cx="4998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50" i="1" dirty="0">
                <a:latin typeface="Gogh Bold" pitchFamily="2" charset="-52"/>
                <a:sym typeface="Gogh"/>
                <a:rtl val="0"/>
              </a:rPr>
              <a:t>р</a:t>
            </a:r>
            <a:r>
              <a:rPr lang="ru-RU" sz="1050" i="1" spc="0" baseline="0" dirty="0">
                <a:latin typeface="Gogh Bold" pitchFamily="2" charset="-52"/>
                <a:sym typeface="Gogh"/>
                <a:rtl val="0"/>
              </a:rPr>
              <a:t>одитель – партнер школы «СКОЛКА»</a:t>
            </a:r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B8A9B6F3-71C1-33F3-86AB-C8287878390C}"/>
              </a:ext>
            </a:extLst>
          </p:cNvPr>
          <p:cNvSpPr/>
          <p:nvPr/>
        </p:nvSpPr>
        <p:spPr>
          <a:xfrm>
            <a:off x="41436" y="6167622"/>
            <a:ext cx="304800" cy="160892"/>
          </a:xfrm>
          <a:prstGeom prst="roundRect">
            <a:avLst/>
          </a:prstGeom>
          <a:noFill/>
          <a:ln>
            <a:solidFill>
              <a:srgbClr val="527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8B33C90-8761-10D0-99EA-2E7E9970F82D}"/>
              </a:ext>
            </a:extLst>
          </p:cNvPr>
          <p:cNvSpPr txBox="1"/>
          <p:nvPr/>
        </p:nvSpPr>
        <p:spPr>
          <a:xfrm>
            <a:off x="337835" y="6121110"/>
            <a:ext cx="5637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50" i="1" dirty="0">
                <a:latin typeface="Gogh Bold" pitchFamily="2" charset="-52"/>
                <a:sym typeface="Gogh"/>
                <a:rtl val="0"/>
              </a:rPr>
              <a:t>потенциальные партнеры </a:t>
            </a:r>
            <a:endParaRPr lang="ru-RU" sz="1050" i="1" spc="0" baseline="0" dirty="0">
              <a:latin typeface="Gogh Bold" pitchFamily="2" charset="-52"/>
              <a:sym typeface="Gogh"/>
              <a:rtl val="0"/>
            </a:endParaRPr>
          </a:p>
        </p:txBody>
      </p:sp>
      <p:pic>
        <p:nvPicPr>
          <p:cNvPr id="76" name="Рисунок 75" descr="Изображение выглядит как Графика, символ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C228E9E-A1DE-D590-C884-F38D4E209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689" y="2005345"/>
            <a:ext cx="205816" cy="206015"/>
          </a:xfrm>
          <a:prstGeom prst="roundRect">
            <a:avLst/>
          </a:prstGeom>
        </p:spPr>
      </p:pic>
      <p:pic>
        <p:nvPicPr>
          <p:cNvPr id="77" name="Рисунок 76" descr="Изображение выглядит как Графика, символ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3CEA1287-5964-D21E-B144-FFE93D79A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28" y="3564915"/>
            <a:ext cx="214710" cy="21491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25820</TotalTime>
  <Words>2172</Words>
  <Application>Microsoft Macintosh PowerPoint</Application>
  <PresentationFormat>Широкоэкранный</PresentationFormat>
  <Paragraphs>561</Paragraphs>
  <Slides>24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Gogh Bold</vt:lpstr>
      <vt:lpstr>Gogh Medium</vt:lpstr>
      <vt:lpstr>Lucida Sans Unicode</vt:lpstr>
      <vt:lpstr>Microsoft Sans Serif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Darya Sidorova</dc:creator>
  <cp:lastModifiedBy>Анастасия Прыткова</cp:lastModifiedBy>
  <cp:revision>197</cp:revision>
  <dcterms:created xsi:type="dcterms:W3CDTF">2023-12-08T13:41:30Z</dcterms:created>
  <dcterms:modified xsi:type="dcterms:W3CDTF">2024-08-14T14:22:16Z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2023-11-10T00:00:00Z</vt:filetime>
  </property>
  <property fmtid="{D5CDD505-2E9C-101B-9397-08002B2CF9AE}" pid="3" name="Creator">
    <vt:lpwstr>Acrobat PDFMaker 23 для PowerPoint</vt:lpwstr>
  </property>
  <property fmtid="{D5CDD505-2E9C-101B-9397-08002B2CF9AE}" pid="4" name="LastSaved">
    <vt:filetime>2023-12-08T00:00:00Z</vt:filetime>
  </property>
</Properties>
</file>